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36" r:id="rId3"/>
    <p:sldMasterId id="2147483749" r:id="rId4"/>
    <p:sldMasterId id="2147483788" r:id="rId5"/>
    <p:sldMasterId id="2147483800" r:id="rId6"/>
    <p:sldMasterId id="2147483813" r:id="rId7"/>
  </p:sldMasterIdLst>
  <p:notesMasterIdLst>
    <p:notesMasterId r:id="rId28"/>
  </p:notesMasterIdLst>
  <p:sldIdLst>
    <p:sldId id="257" r:id="rId8"/>
    <p:sldId id="258" r:id="rId9"/>
    <p:sldId id="259" r:id="rId10"/>
    <p:sldId id="311" r:id="rId11"/>
    <p:sldId id="305" r:id="rId12"/>
    <p:sldId id="308" r:id="rId13"/>
    <p:sldId id="310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09" r:id="rId22"/>
    <p:sldId id="318" r:id="rId23"/>
    <p:sldId id="322" r:id="rId24"/>
    <p:sldId id="323" r:id="rId25"/>
    <p:sldId id="324" r:id="rId26"/>
    <p:sldId id="32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765DE-6AD8-4AF1-A929-6260BAEA269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9B542-4818-4BC6-B7DB-78748E8A1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54DE656-8EDB-4175-8F03-566D2B03FDFA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14800" y="5691188"/>
            <a:ext cx="1079500" cy="633412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9850"/>
            <a:ext cx="7696200" cy="12414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6324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6538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6538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86538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C54DE656-8EDB-4175-8F03-566D2B03F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C54DE656-8EDB-4175-8F03-566D2B03FDF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6288" y="1347788"/>
            <a:ext cx="7758112" cy="49149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166688" y="-12700"/>
            <a:ext cx="9310688" cy="6878638"/>
          </a:xfrm>
          <a:custGeom>
            <a:avLst/>
            <a:gdLst/>
            <a:ahLst/>
            <a:cxnLst>
              <a:cxn ang="0">
                <a:pos x="5865" y="2870"/>
              </a:cxn>
              <a:cxn ang="0">
                <a:pos x="4934" y="3427"/>
              </a:cxn>
              <a:cxn ang="0">
                <a:pos x="3003" y="3839"/>
              </a:cxn>
              <a:cxn ang="0">
                <a:pos x="1319" y="3610"/>
              </a:cxn>
              <a:cxn ang="0">
                <a:pos x="145" y="2327"/>
              </a:cxn>
              <a:cxn ang="0">
                <a:pos x="519" y="553"/>
              </a:cxn>
              <a:cxn ang="0">
                <a:pos x="1130" y="8"/>
              </a:cxn>
              <a:cxn ang="0">
                <a:pos x="98" y="0"/>
              </a:cxn>
              <a:cxn ang="0">
                <a:pos x="94" y="4328"/>
              </a:cxn>
              <a:cxn ang="0">
                <a:pos x="5862" y="4333"/>
              </a:cxn>
            </a:cxnLst>
            <a:rect l="0" t="0" r="r" b="b"/>
            <a:pathLst>
              <a:path w="5865" h="4333">
                <a:moveTo>
                  <a:pt x="5865" y="2870"/>
                </a:moveTo>
                <a:cubicBezTo>
                  <a:pt x="5766" y="3006"/>
                  <a:pt x="5616" y="3111"/>
                  <a:pt x="4934" y="3427"/>
                </a:cubicBezTo>
                <a:cubicBezTo>
                  <a:pt x="4254" y="3742"/>
                  <a:pt x="3605" y="3809"/>
                  <a:pt x="3003" y="3839"/>
                </a:cubicBezTo>
                <a:cubicBezTo>
                  <a:pt x="2401" y="3869"/>
                  <a:pt x="1795" y="3862"/>
                  <a:pt x="1319" y="3610"/>
                </a:cubicBezTo>
                <a:cubicBezTo>
                  <a:pt x="784" y="3413"/>
                  <a:pt x="233" y="2771"/>
                  <a:pt x="145" y="2327"/>
                </a:cubicBezTo>
                <a:cubicBezTo>
                  <a:pt x="0" y="1528"/>
                  <a:pt x="308" y="844"/>
                  <a:pt x="519" y="553"/>
                </a:cubicBezTo>
                <a:cubicBezTo>
                  <a:pt x="729" y="262"/>
                  <a:pt x="1076" y="17"/>
                  <a:pt x="1130" y="8"/>
                </a:cubicBezTo>
                <a:lnTo>
                  <a:pt x="98" y="0"/>
                </a:lnTo>
                <a:lnTo>
                  <a:pt x="94" y="4328"/>
                </a:lnTo>
                <a:lnTo>
                  <a:pt x="5862" y="4333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ltGray">
          <a:xfrm>
            <a:off x="-15875" y="-3175"/>
            <a:ext cx="9159875" cy="6865938"/>
          </a:xfrm>
          <a:custGeom>
            <a:avLst/>
            <a:gdLst/>
            <a:ahLst/>
            <a:cxnLst>
              <a:cxn ang="0">
                <a:pos x="0" y="445"/>
              </a:cxn>
              <a:cxn ang="0">
                <a:pos x="0" y="4322"/>
              </a:cxn>
              <a:cxn ang="0">
                <a:pos x="3976" y="4325"/>
              </a:cxn>
              <a:cxn ang="0">
                <a:pos x="4975" y="3860"/>
              </a:cxn>
              <a:cxn ang="0">
                <a:pos x="5770" y="3261"/>
              </a:cxn>
              <a:cxn ang="0">
                <a:pos x="5770" y="2818"/>
              </a:cxn>
              <a:cxn ang="0">
                <a:pos x="4865" y="3312"/>
              </a:cxn>
              <a:cxn ang="0">
                <a:pos x="2853" y="3778"/>
              </a:cxn>
              <a:cxn ang="0">
                <a:pos x="1025" y="3403"/>
              </a:cxn>
              <a:cxn ang="0">
                <a:pos x="129" y="2288"/>
              </a:cxn>
              <a:cxn ang="0">
                <a:pos x="531" y="514"/>
              </a:cxn>
              <a:cxn ang="0">
                <a:pos x="1080" y="2"/>
              </a:cxn>
              <a:cxn ang="0">
                <a:pos x="481" y="0"/>
              </a:cxn>
              <a:cxn ang="0">
                <a:pos x="184" y="248"/>
              </a:cxn>
              <a:cxn ang="0">
                <a:pos x="0" y="445"/>
              </a:cxn>
            </a:cxnLst>
            <a:rect l="0" t="0" r="r" b="b"/>
            <a:pathLst>
              <a:path w="5770" h="4325">
                <a:moveTo>
                  <a:pt x="0" y="445"/>
                </a:moveTo>
                <a:lnTo>
                  <a:pt x="0" y="4322"/>
                </a:lnTo>
                <a:lnTo>
                  <a:pt x="3976" y="4325"/>
                </a:lnTo>
                <a:cubicBezTo>
                  <a:pt x="4424" y="4168"/>
                  <a:pt x="4665" y="4052"/>
                  <a:pt x="4975" y="3860"/>
                </a:cubicBezTo>
                <a:cubicBezTo>
                  <a:pt x="5285" y="3668"/>
                  <a:pt x="5638" y="3435"/>
                  <a:pt x="5770" y="3261"/>
                </a:cubicBezTo>
                <a:lnTo>
                  <a:pt x="5770" y="2818"/>
                </a:lnTo>
                <a:cubicBezTo>
                  <a:pt x="5747" y="2832"/>
                  <a:pt x="5548" y="2996"/>
                  <a:pt x="4865" y="3312"/>
                </a:cubicBezTo>
                <a:cubicBezTo>
                  <a:pt x="4182" y="3628"/>
                  <a:pt x="3493" y="3763"/>
                  <a:pt x="2853" y="3778"/>
                </a:cubicBezTo>
                <a:cubicBezTo>
                  <a:pt x="2213" y="3793"/>
                  <a:pt x="1592" y="3723"/>
                  <a:pt x="1025" y="3403"/>
                </a:cubicBezTo>
                <a:cubicBezTo>
                  <a:pt x="458" y="3083"/>
                  <a:pt x="248" y="2745"/>
                  <a:pt x="129" y="2288"/>
                </a:cubicBezTo>
                <a:cubicBezTo>
                  <a:pt x="10" y="1831"/>
                  <a:pt x="65" y="1026"/>
                  <a:pt x="531" y="514"/>
                </a:cubicBezTo>
                <a:cubicBezTo>
                  <a:pt x="997" y="2"/>
                  <a:pt x="1071" y="29"/>
                  <a:pt x="1080" y="2"/>
                </a:cubicBezTo>
                <a:lnTo>
                  <a:pt x="481" y="0"/>
                </a:lnTo>
                <a:cubicBezTo>
                  <a:pt x="376" y="68"/>
                  <a:pt x="264" y="174"/>
                  <a:pt x="184" y="248"/>
                </a:cubicBezTo>
                <a:cubicBezTo>
                  <a:pt x="104" y="322"/>
                  <a:pt x="38" y="404"/>
                  <a:pt x="0" y="445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5908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gray">
          <a:xfrm rot="5400000">
            <a:off x="4381500" y="5730875"/>
            <a:ext cx="381000" cy="1066800"/>
          </a:xfrm>
          <a:prstGeom prst="moon">
            <a:avLst>
              <a:gd name="adj" fmla="val 16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4DE656-8EDB-4175-8F03-566D2B03F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72100" y="428625"/>
            <a:ext cx="2297113" cy="244475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33800" y="63849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8EFB8F7-10A4-4D86-A411-7620A9D4F9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352800"/>
            <a:ext cx="48768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790825"/>
            <a:ext cx="6781800" cy="5334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281068-83C6-4FF4-8271-A65A4148C1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793B6A-4C00-4A10-9E75-3ED9E33B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B3F02F-57A2-4535-98E7-AB0943571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A95C6E-2AF1-4CDB-982F-D116F74DF6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22C5A-F883-46D4-9DB2-844AA3CCCD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8D813-D3B5-4C12-A358-06C6813D66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F54C-1031-4C76-9068-BC0BC2524B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571500"/>
            <a:ext cx="20478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71500"/>
            <a:ext cx="59912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62B9D7-3185-4B1A-A1FE-4E6E89ED1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AFE7A80E-DE00-4471-AAA0-5884633514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658F8C12-4178-4F02-B362-5C63BBB25F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5519-DDD1-45F2-9AE0-7B1613C22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669D2-C524-419E-810F-D6A59A281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B149-69F4-4840-87C1-F0FBD869D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A7C82-98BF-4E6E-912B-0CA3EE561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EEB8-29B8-4B87-A836-2ED278E85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D0B30-8411-476C-8650-58FBF3BA4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CD494-A133-4EC3-938D-040A9FE6B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7729-C9A6-4502-AA19-3C1F1DAA63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0981D-127A-46BD-ADC9-056B0B32B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052FF-845F-4645-BD90-C838CD293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ABAE5-1C0C-4719-BCA1-C7A09DBA2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F5F7015-81CA-4582-B87E-5A5F73572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18FB-4E69-48B0-A948-E4032AA00A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vmlDrawing" Target="../drawings/vmlDrawing1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AutoShape 43"/>
          <p:cNvSpPr>
            <a:spLocks noChangeArrowheads="1"/>
          </p:cNvSpPr>
          <p:nvPr/>
        </p:nvSpPr>
        <p:spPr bwMode="white">
          <a:xfrm>
            <a:off x="239713" y="773113"/>
            <a:ext cx="8653462" cy="5780087"/>
          </a:xfrm>
          <a:prstGeom prst="roundRect">
            <a:avLst>
              <a:gd name="adj" fmla="val 6648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304800" y="838200"/>
            <a:ext cx="8534400" cy="5649913"/>
          </a:xfrm>
          <a:prstGeom prst="roundRect">
            <a:avLst>
              <a:gd name="adj" fmla="val 6250"/>
            </a:avLst>
          </a:prstGeom>
          <a:solidFill>
            <a:schemeClr val="bg1">
              <a:alpha val="89999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1635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4683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773113" y="3381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tx1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65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6538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65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14CB280-9104-4296-B356-5CB552462FC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620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099D30-4B5B-4893-B5EB-D9D79E7B105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CE80C3-E67C-403F-A46C-E0393308CE6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ltGray">
          <a:xfrm>
            <a:off x="0" y="3048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Freeform 13"/>
          <p:cNvSpPr>
            <a:spLocks/>
          </p:cNvSpPr>
          <p:nvPr/>
        </p:nvSpPr>
        <p:spPr bwMode="ltGray">
          <a:xfrm>
            <a:off x="0" y="5167313"/>
            <a:ext cx="9158288" cy="1701800"/>
          </a:xfrm>
          <a:custGeom>
            <a:avLst/>
            <a:gdLst/>
            <a:ahLst/>
            <a:cxnLst>
              <a:cxn ang="0">
                <a:pos x="6" y="1072"/>
              </a:cxn>
              <a:cxn ang="0">
                <a:pos x="0" y="356"/>
              </a:cxn>
              <a:cxn ang="0">
                <a:pos x="1975" y="914"/>
              </a:cxn>
              <a:cxn ang="0">
                <a:pos x="5769" y="0"/>
              </a:cxn>
              <a:cxn ang="0">
                <a:pos x="5766" y="1072"/>
              </a:cxn>
              <a:cxn ang="0">
                <a:pos x="6" y="1072"/>
              </a:cxn>
            </a:cxnLst>
            <a:rect l="0" t="0" r="r" b="b"/>
            <a:pathLst>
              <a:path w="5769" h="1072">
                <a:moveTo>
                  <a:pt x="6" y="1072"/>
                </a:moveTo>
                <a:lnTo>
                  <a:pt x="0" y="356"/>
                </a:lnTo>
                <a:cubicBezTo>
                  <a:pt x="229" y="494"/>
                  <a:pt x="667" y="923"/>
                  <a:pt x="1975" y="914"/>
                </a:cubicBezTo>
                <a:cubicBezTo>
                  <a:pt x="3283" y="905"/>
                  <a:pt x="4891" y="539"/>
                  <a:pt x="5769" y="0"/>
                </a:cubicBezTo>
                <a:lnTo>
                  <a:pt x="5766" y="1072"/>
                </a:lnTo>
                <a:lnTo>
                  <a:pt x="6" y="1072"/>
                </a:lnTo>
                <a:close/>
              </a:path>
            </a:pathLst>
          </a:custGeom>
          <a:solidFill>
            <a:schemeClr val="accent2">
              <a:alpha val="2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38" name="Freeform 14"/>
          <p:cNvSpPr>
            <a:spLocks/>
          </p:cNvSpPr>
          <p:nvPr/>
        </p:nvSpPr>
        <p:spPr bwMode="ltGray">
          <a:xfrm>
            <a:off x="-9525" y="5776913"/>
            <a:ext cx="9153525" cy="1095375"/>
          </a:xfrm>
          <a:custGeom>
            <a:avLst/>
            <a:gdLst/>
            <a:ahLst/>
            <a:cxnLst>
              <a:cxn ang="0">
                <a:pos x="6" y="690"/>
              </a:cxn>
              <a:cxn ang="0">
                <a:pos x="0" y="362"/>
              </a:cxn>
              <a:cxn ang="0">
                <a:pos x="1999" y="603"/>
              </a:cxn>
              <a:cxn ang="0">
                <a:pos x="5766" y="0"/>
              </a:cxn>
              <a:cxn ang="0">
                <a:pos x="5766" y="690"/>
              </a:cxn>
              <a:cxn ang="0">
                <a:pos x="6" y="690"/>
              </a:cxn>
            </a:cxnLst>
            <a:rect l="0" t="0" r="r" b="b"/>
            <a:pathLst>
              <a:path w="5766" h="690">
                <a:moveTo>
                  <a:pt x="6" y="690"/>
                </a:moveTo>
                <a:lnTo>
                  <a:pt x="0" y="362"/>
                </a:lnTo>
                <a:cubicBezTo>
                  <a:pt x="211" y="392"/>
                  <a:pt x="1078" y="610"/>
                  <a:pt x="1999" y="603"/>
                </a:cubicBezTo>
                <a:cubicBezTo>
                  <a:pt x="2920" y="596"/>
                  <a:pt x="4596" y="485"/>
                  <a:pt x="5766" y="0"/>
                </a:cubicBezTo>
                <a:lnTo>
                  <a:pt x="5766" y="690"/>
                </a:lnTo>
                <a:lnTo>
                  <a:pt x="6" y="6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61DE4-E071-4D8F-955E-DA231DEB687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C3BFCDF9-E7C3-486D-B769-4868756BB6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Rectangle 92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3" name="Object 89"/>
          <p:cNvGraphicFramePr>
            <a:graphicFrameLocks noChangeAspect="1"/>
          </p:cNvGraphicFramePr>
          <p:nvPr/>
        </p:nvGraphicFramePr>
        <p:xfrm>
          <a:off x="0" y="0"/>
          <a:ext cx="91440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3" name="Image" r:id="rId15" imgW="13003175" imgH="3314286" progId="">
                  <p:embed/>
                </p:oleObj>
              </mc:Choice>
              <mc:Fallback>
                <p:oleObj name="Image" r:id="rId15" imgW="13003175" imgH="3314286" progId="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086600" y="65373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FDF827-9E06-43A1-8E7B-15BF21E3C8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571500"/>
            <a:ext cx="7162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2286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pic>
        <p:nvPicPr>
          <p:cNvPr id="1114" name="Picture 90" descr="p12_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53400" y="590550"/>
            <a:ext cx="6985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099D30-4B5B-4893-B5EB-D9D79E7B10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693" y="2835845"/>
            <a:ext cx="5400675" cy="665163"/>
          </a:xfrm>
        </p:spPr>
        <p:txBody>
          <a:bodyPr/>
          <a:lstStyle/>
          <a:p>
            <a:r>
              <a:rPr lang="ps-AF" sz="4400" b="0" kern="1200" dirty="0" smtClean="0">
                <a:solidFill>
                  <a:prstClr val="black"/>
                </a:solidFill>
                <a:latin typeface="Calibri"/>
                <a:cs typeface="Times New Roman"/>
              </a:rPr>
              <a:t>د غټو کلمو سرطان</a:t>
            </a:r>
            <a:endParaRPr lang="uk-UA" sz="3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71437"/>
            <a:ext cx="3786188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000" dirty="0">
              <a:cs typeface="Durani" pitchFamily="2" charset="-78"/>
            </a:endParaRPr>
          </a:p>
          <a:p>
            <a:pPr algn="ctr">
              <a:defRPr/>
            </a:pPr>
            <a:r>
              <a:rPr lang="fa-I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MCS Diwany1 S_U normal." pitchFamily="2" charset="-78"/>
              </a:rPr>
              <a:t>بسم الله الرحمن </a:t>
            </a:r>
            <a:r>
              <a:rPr lang="fa-I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الرحیم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cs typeface="Durani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54452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s-AF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وړاندې کوونکی</a:t>
            </a:r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s-AF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ډاکټر</a:t>
            </a:r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محمد هارون</a:t>
            </a:r>
          </a:p>
          <a:p>
            <a:pPr>
              <a:defRPr/>
            </a:pPr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جون 2015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96552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</a:rPr>
              <a:t>پروژه......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chemeClr val="bg1"/>
                </a:solidFill>
              </a:rPr>
              <a:t>د غټوکلمو سرطان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s-AF" dirty="0"/>
              <a:t>څوک د غټوکلمو د سرطان له ګواښ سره مخ </a:t>
            </a:r>
            <a:r>
              <a:rPr lang="ps-AF" dirty="0" smtClean="0"/>
              <a:t>دي؟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s-AF" b="1" dirty="0" smtClean="0"/>
              <a:t>فزیکي فعالیت نه کول</a:t>
            </a:r>
            <a:endParaRPr lang="fa-IR" b="1" dirty="0"/>
          </a:p>
          <a:p>
            <a:pPr algn="r" rtl="1"/>
            <a:r>
              <a:rPr lang="ps-AF" b="1" dirty="0" smtClean="0"/>
              <a:t>چاغوالی</a:t>
            </a:r>
            <a:endParaRPr lang="fa-IR" b="1" dirty="0"/>
          </a:p>
          <a:p>
            <a:pPr algn="r" rtl="1"/>
            <a:r>
              <a:rPr lang="ps-AF" b="1" dirty="0" smtClean="0"/>
              <a:t>سګرټ څښول</a:t>
            </a:r>
            <a:endParaRPr lang="fa-IR" b="1" dirty="0"/>
          </a:p>
          <a:p>
            <a:pPr algn="r" rtl="1"/>
            <a:r>
              <a:rPr lang="ps-AF" b="1" dirty="0" smtClean="0"/>
              <a:t>خوراکي رژیم</a:t>
            </a:r>
            <a:r>
              <a:rPr lang="fa-IR" b="1" dirty="0" smtClean="0"/>
              <a:t>: </a:t>
            </a:r>
            <a:r>
              <a:rPr lang="ps-AF" dirty="0" smtClean="0"/>
              <a:t>هغه خواړه چې وازده او سره غوښه پکې ډېره وي ا</a:t>
            </a:r>
            <a:r>
              <a:rPr lang="fa-IR" dirty="0" smtClean="0"/>
              <a:t>و الیاف، </a:t>
            </a:r>
            <a:r>
              <a:rPr lang="fa-IR" dirty="0"/>
              <a:t>میوه و </a:t>
            </a:r>
            <a:r>
              <a:rPr lang="ps-AF" dirty="0" smtClean="0"/>
              <a:t>ترکاري پکې کم وي.</a:t>
            </a:r>
            <a:endParaRPr lang="fa-IR" dirty="0" smtClean="0"/>
          </a:p>
          <a:p>
            <a:pPr algn="r" rtl="1"/>
            <a:r>
              <a:rPr lang="ps-AF" b="1" dirty="0" smtClean="0"/>
              <a:t>ډېر شراب څښل</a:t>
            </a:r>
            <a:endParaRPr lang="fa-IR" b="1" dirty="0"/>
          </a:p>
          <a:p>
            <a:pPr marL="0" indent="0" algn="r" rtl="1">
              <a:buNone/>
            </a:pPr>
            <a:r>
              <a:rPr lang="ps-AF" dirty="0" smtClean="0">
                <a:solidFill>
                  <a:srgbClr val="C00000"/>
                </a:solidFill>
              </a:rPr>
              <a:t>خو ډېری خلک چې د غټو کلمو په سرطان اخته وي </a:t>
            </a:r>
            <a:r>
              <a:rPr lang="ps-AF" dirty="0" smtClean="0">
                <a:solidFill>
                  <a:srgbClr val="C00000"/>
                </a:solidFill>
              </a:rPr>
              <a:t>له </a:t>
            </a:r>
            <a:r>
              <a:rPr lang="ps-AF" dirty="0" smtClean="0">
                <a:solidFill>
                  <a:srgbClr val="C00000"/>
                </a:solidFill>
              </a:rPr>
              <a:t>پورتنیو یادو شوو فکټورو </a:t>
            </a:r>
            <a:r>
              <a:rPr lang="ps-AF" dirty="0" smtClean="0">
                <a:solidFill>
                  <a:srgbClr val="C00000"/>
                </a:solidFill>
              </a:rPr>
              <a:t>څخه یوهم </a:t>
            </a:r>
            <a:r>
              <a:rPr lang="ps-AF" dirty="0" smtClean="0">
                <a:solidFill>
                  <a:srgbClr val="C00000"/>
                </a:solidFill>
              </a:rPr>
              <a:t>پکې موجود نه وي.</a:t>
            </a:r>
            <a:endParaRPr lang="fa-IR" b="1" dirty="0"/>
          </a:p>
          <a:p>
            <a:pPr marL="0" indent="0" algn="r" rtl="1">
              <a:buNone/>
            </a:pPr>
            <a:endParaRPr lang="fa-IR" dirty="0" smtClean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622604" cy="563563"/>
          </a:xfrm>
        </p:spPr>
        <p:txBody>
          <a:bodyPr/>
          <a:lstStyle/>
          <a:p>
            <a:r>
              <a:rPr lang="ps-AF" dirty="0" smtClean="0"/>
              <a:t>د غټو کلمو د سرطان سکریننګ (چاڼول) ولې مهم دي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88" y="980728"/>
            <a:ext cx="7758112" cy="5281960"/>
          </a:xfrm>
        </p:spPr>
        <p:txBody>
          <a:bodyPr/>
          <a:lstStyle/>
          <a:p>
            <a:pPr algn="r" rtl="1"/>
            <a:r>
              <a:rPr lang="ps-AF" dirty="0" smtClean="0"/>
              <a:t>د سکریننګ معاینات کولی شي چې د غټو کلمو سرطان</a:t>
            </a:r>
            <a:r>
              <a:rPr lang="fa-IR" dirty="0" smtClean="0"/>
              <a:t>:</a:t>
            </a:r>
            <a:endParaRPr lang="fa-IR" dirty="0"/>
          </a:p>
          <a:p>
            <a:pPr lvl="1" algn="r" rtl="1"/>
            <a:r>
              <a:rPr lang="fa-IR" dirty="0"/>
              <a:t> </a:t>
            </a:r>
            <a:r>
              <a:rPr lang="ps-AF" dirty="0" smtClean="0"/>
              <a:t>په لومړیو پړاونو کې پیدا کړي چې:</a:t>
            </a:r>
            <a:endParaRPr lang="fa-IR" dirty="0"/>
          </a:p>
          <a:p>
            <a:pPr lvl="1" algn="r" rtl="1"/>
            <a:r>
              <a:rPr lang="fa-IR" dirty="0"/>
              <a:t> </a:t>
            </a:r>
            <a:r>
              <a:rPr lang="ps-AF" dirty="0" smtClean="0"/>
              <a:t>په دغه صورت کې د سرطان د درملنې او له هغه سره د مبارزې چانس </a:t>
            </a:r>
            <a:r>
              <a:rPr lang="ps-AF" dirty="0" smtClean="0"/>
              <a:t>ډېر وي</a:t>
            </a:r>
            <a:r>
              <a:rPr lang="fa-IR" dirty="0" smtClean="0"/>
              <a:t>.</a:t>
            </a:r>
            <a:endParaRPr lang="fa-IR" dirty="0"/>
          </a:p>
          <a:p>
            <a:pPr algn="r" rtl="1"/>
            <a:r>
              <a:rPr lang="ps-AF" dirty="0" smtClean="0"/>
              <a:t>د سکریننګ یا چاڼ معاینې کولی شي چې د سرطان څخه مخنیوی وکړي داسې چې</a:t>
            </a:r>
            <a:r>
              <a:rPr lang="fa-IR" dirty="0" smtClean="0"/>
              <a:t>:</a:t>
            </a:r>
            <a:endParaRPr lang="fa-IR" dirty="0"/>
          </a:p>
          <a:p>
            <a:pPr lvl="1" algn="r" rtl="1"/>
            <a:r>
              <a:rPr lang="ps-AF" dirty="0" smtClean="0"/>
              <a:t>په غټو کلمو کې غیرسرطاني نشونما (پولیپونه) تشخیص کوي</a:t>
            </a:r>
            <a:endParaRPr lang="fa-IR" dirty="0"/>
          </a:p>
          <a:p>
            <a:pPr lvl="1" algn="r" rtl="1"/>
            <a:r>
              <a:rPr lang="ps-AF" dirty="0" smtClean="0"/>
              <a:t>ډېر امکان لري چې یاد پولیپونه په سرطان واوړي.</a:t>
            </a:r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s-AF" dirty="0"/>
              <a:t>د غټو کلمو د سرطان سکریننګ (چاڼول) ولې مهم دي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s-AF" dirty="0" smtClean="0"/>
              <a:t>کولورکټل سرطان معمولاْ اعراض نه لري</a:t>
            </a:r>
            <a:r>
              <a:rPr lang="fa-IR" dirty="0" smtClean="0"/>
              <a:t>.</a:t>
            </a:r>
            <a:endParaRPr lang="fa-IR" dirty="0"/>
          </a:p>
          <a:p>
            <a:pPr lvl="1" algn="r" rtl="1"/>
            <a:r>
              <a:rPr lang="ps-AF" dirty="0" smtClean="0"/>
              <a:t>له همدې امله تاسو ټولو لپاره مهمه ده چې د غټو کلمو سرطان لپاره سکرین یا چاڼ </a:t>
            </a:r>
            <a:r>
              <a:rPr lang="ps-AF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شﺉ</a:t>
            </a:r>
            <a:r>
              <a:rPr lang="fa-IR" dirty="0" smtClean="0"/>
              <a:t>.</a:t>
            </a:r>
            <a:endParaRPr lang="fa-IR" dirty="0"/>
          </a:p>
          <a:p>
            <a:pPr algn="r" rtl="1"/>
            <a:r>
              <a:rPr lang="ps-AF" dirty="0" smtClean="0"/>
              <a:t>سپارښتنه داده چې تاسې په ۵۰ کلنۍ کې خپل سکریننګ پیل کړﺉ</a:t>
            </a:r>
            <a:r>
              <a:rPr lang="fa-IR" dirty="0" smtClean="0"/>
              <a:t>.</a:t>
            </a:r>
            <a:r>
              <a:rPr lang="fa-IR" dirty="0"/>
              <a:t>	</a:t>
            </a:r>
          </a:p>
          <a:p>
            <a:pPr lvl="1" algn="r" rtl="1"/>
            <a:r>
              <a:rPr lang="ps-AF" dirty="0" smtClean="0"/>
              <a:t>نظر ستاسو کورنۍ تاریخچې او د معاینو پایلو (نیتجې) ته</a:t>
            </a:r>
            <a:endParaRPr lang="fa-IR" dirty="0"/>
          </a:p>
          <a:p>
            <a:pPr lvl="2" algn="r" rtl="1"/>
            <a:r>
              <a:rPr lang="ps-AF" dirty="0" smtClean="0"/>
              <a:t>ښايي ډاکټر تاسو ته سپارښتنه وکړي چې د سکریننګ معاینې: </a:t>
            </a:r>
            <a:endParaRPr lang="fa-IR" dirty="0"/>
          </a:p>
          <a:p>
            <a:pPr lvl="3" algn="r" rtl="1"/>
            <a:r>
              <a:rPr lang="ps-AF" dirty="0" smtClean="0"/>
              <a:t>ډېر ځله تکرار کړﺉ</a:t>
            </a:r>
            <a:endParaRPr lang="fa-IR" dirty="0"/>
          </a:p>
          <a:p>
            <a:pPr lvl="3" algn="r" rtl="1"/>
            <a:r>
              <a:rPr lang="fa-IR" dirty="0"/>
              <a:t>یا </a:t>
            </a:r>
            <a:r>
              <a:rPr lang="ps-AF" dirty="0" smtClean="0"/>
              <a:t>له ۵۰ کلنۍ څخه یې ترمخه سرته ورسوﺉ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s-AF" dirty="0"/>
              <a:t>د غټو کلمو د سرطان سکریننګ (چاڼول) ولې مهم دي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</a:t>
            </a:r>
            <a:r>
              <a:rPr lang="ps-AF" dirty="0" smtClean="0"/>
              <a:t>که چېرې هر </a:t>
            </a:r>
            <a:r>
              <a:rPr lang="ps-AF" dirty="0" smtClean="0"/>
              <a:t>څوک </a:t>
            </a:r>
            <a:r>
              <a:rPr lang="ps-AF" dirty="0" smtClean="0"/>
              <a:t>چې عمر یې له ۵۰ کلونو څخه ډېر وي</a:t>
            </a:r>
            <a:r>
              <a:rPr lang="fa-IR" dirty="0" smtClean="0"/>
              <a:t>:</a:t>
            </a:r>
            <a:endParaRPr lang="fa-IR" dirty="0"/>
          </a:p>
          <a:p>
            <a:pPr lvl="1" algn="r" rtl="1"/>
            <a:r>
              <a:rPr lang="ps-AF" dirty="0" smtClean="0"/>
              <a:t>په منظمه توګه د </a:t>
            </a:r>
            <a:r>
              <a:rPr lang="ps-AF" dirty="0" smtClean="0"/>
              <a:t>غټوکلمو سرطان </a:t>
            </a:r>
            <a:r>
              <a:rPr lang="ps-AF" dirty="0" smtClean="0"/>
              <a:t>لپاره سکرین شي:</a:t>
            </a:r>
            <a:endParaRPr lang="fa-IR" dirty="0"/>
          </a:p>
          <a:p>
            <a:pPr lvl="2" algn="r" rtl="1"/>
            <a:r>
              <a:rPr lang="ps-AF" dirty="0" smtClean="0"/>
              <a:t>د غټوکلمو سرطان څخه را منځته کېدوونکې مړینې تر ۶۰ سلنې پورې </a:t>
            </a:r>
            <a:r>
              <a:rPr lang="ps-AF" dirty="0" smtClean="0"/>
              <a:t>کمې</a:t>
            </a:r>
            <a:r>
              <a:rPr lang="fa-IR" dirty="0" smtClean="0"/>
              <a:t>دی ش</a:t>
            </a:r>
            <a:r>
              <a:rPr lang="ps-AF" dirty="0" smtClean="0"/>
              <a:t>ي.</a:t>
            </a:r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1987"/>
            <a:ext cx="7391400" cy="563563"/>
          </a:xfrm>
        </p:spPr>
        <p:txBody>
          <a:bodyPr/>
          <a:lstStyle/>
          <a:p>
            <a:r>
              <a:rPr lang="ps-AF" dirty="0" smtClean="0"/>
              <a:t>هغه پوښتنې چې د  غټوکلمو د سرطان په اړه باید وپوښتل شي</a:t>
            </a:r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s-AF" dirty="0" smtClean="0"/>
              <a:t>کومه معاېنه زما لپاره لازمه ده</a:t>
            </a:r>
            <a:r>
              <a:rPr lang="fa-IR" dirty="0" smtClean="0"/>
              <a:t>؟ </a:t>
            </a:r>
            <a:r>
              <a:rPr lang="ps-AF" dirty="0" smtClean="0"/>
              <a:t>ولې</a:t>
            </a:r>
            <a:r>
              <a:rPr lang="fa-IR" dirty="0" smtClean="0"/>
              <a:t>؟</a:t>
            </a:r>
            <a:endParaRPr lang="fa-IR" dirty="0"/>
          </a:p>
          <a:p>
            <a:pPr algn="r" rtl="1"/>
            <a:r>
              <a:rPr lang="ps-AF" dirty="0" smtClean="0"/>
              <a:t>څو ځله دا معاېنه باید وکړم</a:t>
            </a:r>
            <a:r>
              <a:rPr lang="fa-IR" dirty="0" smtClean="0"/>
              <a:t>؟</a:t>
            </a:r>
            <a:endParaRPr lang="fa-IR" dirty="0"/>
          </a:p>
          <a:p>
            <a:pPr algn="r" rtl="1"/>
            <a:r>
              <a:rPr lang="ps-AF" dirty="0" smtClean="0"/>
              <a:t>څرنګه ځان </a:t>
            </a:r>
            <a:r>
              <a:rPr lang="ps-AF" dirty="0" smtClean="0"/>
              <a:t>د معاینې لپاره تیار کړم</a:t>
            </a:r>
            <a:r>
              <a:rPr lang="fa-IR" dirty="0" smtClean="0"/>
              <a:t>؟</a:t>
            </a:r>
            <a:endParaRPr lang="fa-IR" dirty="0"/>
          </a:p>
          <a:p>
            <a:pPr algn="r" rtl="1"/>
            <a:r>
              <a:rPr lang="ps-AF" dirty="0" smtClean="0"/>
              <a:t>د معاینې لګښت </a:t>
            </a:r>
            <a:r>
              <a:rPr lang="ps-AF" dirty="0" smtClean="0"/>
              <a:t>به څومره وي</a:t>
            </a:r>
            <a:r>
              <a:rPr lang="fa-IR" dirty="0" smtClean="0"/>
              <a:t>؟</a:t>
            </a:r>
            <a:endParaRPr lang="fa-IR" dirty="0"/>
          </a:p>
          <a:p>
            <a:pPr algn="r" rtl="1"/>
            <a:r>
              <a:rPr lang="ps-AF" dirty="0" smtClean="0"/>
              <a:t>ایا معاینه به دردناکه وي</a:t>
            </a:r>
            <a:r>
              <a:rPr lang="fa-IR" dirty="0" smtClean="0"/>
              <a:t>؟</a:t>
            </a:r>
            <a:endParaRPr lang="fa-IR" dirty="0"/>
          </a:p>
          <a:p>
            <a:pPr algn="r" rtl="1"/>
            <a:r>
              <a:rPr lang="ps-AF" dirty="0" smtClean="0"/>
              <a:t>د معاینې له اجراء څخه څومره وخت وروسته نتیجه را ته معلومېږي</a:t>
            </a:r>
            <a:r>
              <a:rPr lang="fa-IR" dirty="0" smtClean="0"/>
              <a:t>؟</a:t>
            </a:r>
            <a:endParaRPr lang="fa-IR" dirty="0"/>
          </a:p>
          <a:p>
            <a:pPr algn="r" rtl="1"/>
            <a:r>
              <a:rPr lang="ps-AF" dirty="0" smtClean="0"/>
              <a:t>ایا زما صحي بیمه ددې معاینې لګښت ورکوي</a:t>
            </a:r>
            <a:r>
              <a:rPr lang="fa-IR" dirty="0" smtClean="0"/>
              <a:t>؟</a:t>
            </a:r>
            <a:endParaRPr lang="fa-IR" dirty="0"/>
          </a:p>
          <a:p>
            <a:pPr algn="r" rtl="1"/>
            <a:r>
              <a:rPr lang="ps-AF" dirty="0" smtClean="0"/>
              <a:t>نورې پوښتنې ښايي تاسې يې </a:t>
            </a:r>
            <a:r>
              <a:rPr lang="ps-AF" dirty="0" smtClean="0"/>
              <a:t>وپوښت</a:t>
            </a:r>
            <a:r>
              <a:rPr lang="fa-IR" dirty="0" smtClean="0"/>
              <a:t>ئ: 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FF0000"/>
                </a:solidFill>
              </a:rPr>
              <a:t>د غټوکلمو سرطان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gray">
          <a:xfrm>
            <a:off x="273452" y="1196752"/>
            <a:ext cx="89644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s-AF" sz="4000" dirty="0" smtClean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په یاد ولرﺉ چې</a:t>
            </a:r>
            <a:r>
              <a:rPr lang="fa-IR" sz="4000" dirty="0" smtClean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:</a:t>
            </a:r>
            <a:r>
              <a:rPr lang="fa-IR" sz="4000" dirty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/>
            </a:r>
            <a:br>
              <a:rPr lang="fa-IR" sz="4000" dirty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</a:br>
            <a:r>
              <a:rPr lang="ps-AF" sz="4000" dirty="0" smtClean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د غټو کلمو سرطان د درملنې، وقایې وړ دی </a:t>
            </a:r>
            <a:r>
              <a:rPr lang="ps-AF" sz="4000" dirty="0" smtClean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اوپر </a:t>
            </a:r>
            <a:r>
              <a:rPr lang="ps-AF" sz="4000" dirty="0" smtClean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پر وړاندې یې </a:t>
            </a:r>
            <a:r>
              <a:rPr lang="ps-AF" sz="4000" dirty="0" smtClean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مبارزه ممکنه ده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gray">
          <a:xfrm>
            <a:off x="906080" y="3645024"/>
            <a:ext cx="5449065" cy="10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ps-AF" sz="3200" dirty="0" smtClean="0">
                <a:solidFill>
                  <a:prstClr val="black"/>
                </a:solidFill>
                <a:latin typeface="Calibri"/>
                <a:cs typeface="Arial"/>
              </a:rPr>
              <a:t>ایا تاسو تراوسه د </a:t>
            </a:r>
            <a:r>
              <a:rPr lang="ps-AF" sz="3200" dirty="0" smtClean="0">
                <a:solidFill>
                  <a:prstClr val="black"/>
                </a:solidFill>
                <a:latin typeface="Calibri"/>
                <a:cs typeface="Arial"/>
              </a:rPr>
              <a:t>غټوکلمو سرطان لپاره خپل </a:t>
            </a:r>
            <a:r>
              <a:rPr lang="ps-AF" sz="3200" dirty="0" smtClean="0">
                <a:solidFill>
                  <a:prstClr val="black"/>
                </a:solidFill>
                <a:latin typeface="Calibri"/>
                <a:cs typeface="Arial"/>
              </a:rPr>
              <a:t>سکریننګ کړی دی</a:t>
            </a:r>
            <a:r>
              <a:rPr lang="fa-IR" sz="3200" dirty="0" smtClean="0">
                <a:solidFill>
                  <a:prstClr val="black"/>
                </a:solidFill>
                <a:latin typeface="Calibri"/>
                <a:cs typeface="Arial"/>
              </a:rPr>
              <a:t>؟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FF0000"/>
                </a:solidFill>
              </a:rPr>
              <a:t>د غټوکلمو سرطان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13935 C -0.07275 0.29421 -0.11459 0.4493 -0.03611 0.46574 C 0.04253 0.4824 0.36441 0.30023 0.44079 0.23865 C 0.51718 0.17708 0.42465 0.12083 0.42135 0.0962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25 C -0.07326 0.35486 -0.11458 0.45972 -0.03715 0.47083 C 0.04045 0.48241 0.35799 0.35903 0.43316 0.31736 C 0.50851 0.27569 0.41719 0.2375 0.41407 0.22106 " pathEditMode="relative" rAng="0" ptsTypes="aaaA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9230"/>
            <a:ext cx="7391400" cy="563563"/>
          </a:xfrm>
        </p:spPr>
        <p:txBody>
          <a:bodyPr/>
          <a:lstStyle/>
          <a:p>
            <a:r>
              <a:rPr lang="ps-AF" dirty="0" smtClean="0"/>
              <a:t>د غټوکلمو سرطان د معلومولو لپاره کومه سکریننګ معاېنه توصیه کېږي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s-AF" dirty="0" smtClean="0"/>
              <a:t>د ډکومیتیازو </a:t>
            </a:r>
            <a:r>
              <a:rPr lang="ps-AF" dirty="0" smtClean="0"/>
              <a:t>معافیتي-کیمیاوي </a:t>
            </a:r>
            <a:r>
              <a:rPr lang="ps-AF" dirty="0" smtClean="0"/>
              <a:t>معاېنه</a:t>
            </a:r>
            <a:r>
              <a:rPr lang="en-US" dirty="0" smtClean="0"/>
              <a:t>{Fecal </a:t>
            </a:r>
            <a:r>
              <a:rPr lang="en-US" dirty="0"/>
              <a:t>Immunochemical test(</a:t>
            </a:r>
            <a:r>
              <a:rPr lang="en-US" dirty="0">
                <a:solidFill>
                  <a:srgbClr val="C00000"/>
                </a:solidFill>
              </a:rPr>
              <a:t>FIT</a:t>
            </a:r>
            <a:r>
              <a:rPr lang="en-US" dirty="0"/>
              <a:t>)}</a:t>
            </a:r>
          </a:p>
          <a:p>
            <a:pPr lvl="1" algn="r" rtl="1"/>
            <a:r>
              <a:rPr lang="ps-AF" dirty="0" smtClean="0"/>
              <a:t>پروګرام تاسو ته ټولې هغه اسانه معاېنې توصیه کوي کومې چې په کورکې ترسره کولی </a:t>
            </a:r>
            <a:r>
              <a:rPr lang="fa-IR" dirty="0" smtClean="0"/>
              <a:t>شئ</a:t>
            </a:r>
            <a:r>
              <a:rPr lang="ps-AF" dirty="0" smtClean="0"/>
              <a:t> </a:t>
            </a:r>
            <a:r>
              <a:rPr lang="ps-AF" dirty="0" smtClean="0"/>
              <a:t>چې د د ډکو</a:t>
            </a:r>
            <a:r>
              <a:rPr lang="fa-IR" dirty="0" smtClean="0"/>
              <a:t> </a:t>
            </a:r>
            <a:r>
              <a:rPr lang="ps-AF" dirty="0" smtClean="0"/>
              <a:t>میتیازو </a:t>
            </a:r>
            <a:r>
              <a:rPr lang="fa-IR" dirty="0" smtClean="0"/>
              <a:t>معافیتی</a:t>
            </a:r>
            <a:r>
              <a:rPr lang="ps-AF" dirty="0" smtClean="0"/>
              <a:t>-</a:t>
            </a:r>
            <a:r>
              <a:rPr lang="fa-IR" dirty="0"/>
              <a:t>کیمیاوی </a:t>
            </a:r>
            <a:r>
              <a:rPr lang="ps-AF" dirty="0" smtClean="0"/>
              <a:t>معاېنې په نوم یادېږي</a:t>
            </a:r>
            <a:r>
              <a:rPr lang="fa-IR" dirty="0" smtClean="0"/>
              <a:t>.</a:t>
            </a:r>
            <a:endParaRPr lang="fa-IR" dirty="0"/>
          </a:p>
          <a:p>
            <a:pPr lvl="1" algn="r" rtl="1"/>
            <a:r>
              <a:rPr lang="ps-AF" dirty="0" smtClean="0"/>
              <a:t>په دې معاېنه کې په غټو میتیازو کې مخفي خونرېزي معلومېږي</a:t>
            </a:r>
            <a:endParaRPr lang="fa-IR" dirty="0"/>
          </a:p>
          <a:p>
            <a:pPr lvl="2" algn="r" rtl="1"/>
            <a:r>
              <a:rPr lang="ps-AF" dirty="0" smtClean="0"/>
              <a:t>که چېرته مخفي خونرېزي موجوده وي په ځینو حالاتو کې لاندې معنی لري</a:t>
            </a:r>
            <a:r>
              <a:rPr lang="fa-IR" dirty="0" smtClean="0"/>
              <a:t>:</a:t>
            </a:r>
            <a:endParaRPr lang="fa-IR" dirty="0"/>
          </a:p>
          <a:p>
            <a:pPr lvl="3" algn="r" rtl="1"/>
            <a:r>
              <a:rPr lang="fa-IR" dirty="0"/>
              <a:t> </a:t>
            </a:r>
            <a:r>
              <a:rPr lang="ps-AF" dirty="0" smtClean="0"/>
              <a:t>د غټو کلمو سرطان</a:t>
            </a:r>
            <a:endParaRPr lang="fa-IR" dirty="0"/>
          </a:p>
          <a:p>
            <a:pPr lvl="3" algn="r" rtl="1"/>
            <a:r>
              <a:rPr lang="fa-IR" dirty="0"/>
              <a:t>یا یا </a:t>
            </a:r>
            <a:r>
              <a:rPr lang="ps-AF" dirty="0"/>
              <a:t>غیرسرطاني نشونما (پولیپ) چې په سرطان </a:t>
            </a:r>
            <a:r>
              <a:rPr lang="ps-AF" dirty="0" smtClean="0"/>
              <a:t>اوړېدلی شي.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73768"/>
            <a:ext cx="7391400" cy="563563"/>
          </a:xfrm>
        </p:spPr>
        <p:txBody>
          <a:bodyPr/>
          <a:lstStyle/>
          <a:p>
            <a:pPr rtl="1"/>
            <a:r>
              <a:rPr lang="ps-AF" dirty="0"/>
              <a:t>تاسې په کورکې د </a:t>
            </a:r>
            <a:r>
              <a:rPr lang="en-US" dirty="0"/>
              <a:t>FIT</a:t>
            </a:r>
            <a:r>
              <a:rPr lang="ps-AF" dirty="0"/>
              <a:t> له کڅوړې څخه د ډکو میتیازو د معاېنه کولو لپاره څنګه استفاده کولی </a:t>
            </a:r>
            <a:r>
              <a:rPr lang="ps-AF" dirty="0" smtClean="0"/>
              <a:t>ش</a:t>
            </a:r>
            <a:r>
              <a:rPr lang="fa-IR" dirty="0" smtClean="0"/>
              <a:t>ئ</a:t>
            </a:r>
            <a:r>
              <a:rPr lang="ar-SA" dirty="0" smtClean="0"/>
              <a:t>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937274" y="1211761"/>
            <a:ext cx="5760640" cy="5616624"/>
          </a:xfrm>
        </p:spPr>
        <p:txBody>
          <a:bodyPr/>
          <a:lstStyle/>
          <a:p>
            <a:pPr algn="r" rtl="1"/>
            <a:r>
              <a:rPr lang="ps-AF" dirty="0" smtClean="0"/>
              <a:t>ټول معلومات او لارښوونه په دې کڅوړه کې موجود دي.</a:t>
            </a:r>
            <a:endParaRPr lang="fa-IR" dirty="0"/>
          </a:p>
          <a:p>
            <a:pPr algn="r" rtl="1"/>
            <a:r>
              <a:rPr lang="ps-AF" dirty="0" smtClean="0"/>
              <a:t>تاسو کولی </a:t>
            </a:r>
            <a:r>
              <a:rPr lang="fa-IR" dirty="0" smtClean="0"/>
              <a:t>شئ</a:t>
            </a:r>
            <a:r>
              <a:rPr lang="ps-AF" dirty="0" smtClean="0"/>
              <a:t> </a:t>
            </a:r>
            <a:r>
              <a:rPr lang="ps-AF" dirty="0" smtClean="0"/>
              <a:t>د یوه پلاستیکي پروب پواسطه د خپلو ډکو میتیازو یوه نمونه واخلﺉ</a:t>
            </a:r>
            <a:endParaRPr lang="fa-IR" dirty="0"/>
          </a:p>
          <a:p>
            <a:pPr algn="r" rtl="1"/>
            <a:r>
              <a:rPr lang="ps-AF" dirty="0" smtClean="0"/>
              <a:t>او بیا دا پروب په یوه پلاستیکي کڅوړه کې داخل کړﺉ</a:t>
            </a:r>
            <a:endParaRPr lang="fa-IR" dirty="0"/>
          </a:p>
          <a:p>
            <a:pPr algn="r" rtl="1"/>
            <a:r>
              <a:rPr lang="ps-AF" dirty="0" smtClean="0"/>
              <a:t>په دې کڅوړه کې یو پاکټ هم شته چې وار له مخه پستي ادرس ورباندې لیکل شوی دی.</a:t>
            </a:r>
            <a:endParaRPr lang="fa-IR" dirty="0" smtClean="0"/>
          </a:p>
          <a:p>
            <a:pPr algn="r" rtl="1"/>
            <a:r>
              <a:rPr lang="ps-AF" dirty="0"/>
              <a:t>تاسو کولی </a:t>
            </a:r>
            <a:r>
              <a:rPr lang="ps-AF" dirty="0" smtClean="0"/>
              <a:t>ش</a:t>
            </a:r>
            <a:r>
              <a:rPr lang="fa-IR" dirty="0" smtClean="0"/>
              <a:t>ئ</a:t>
            </a:r>
            <a:r>
              <a:rPr lang="ps-AF" dirty="0" smtClean="0"/>
              <a:t> </a:t>
            </a:r>
            <a:r>
              <a:rPr lang="ps-AF" dirty="0"/>
              <a:t>خپلې ډکې میتیازې </a:t>
            </a:r>
            <a:r>
              <a:rPr lang="ps-AF" dirty="0" smtClean="0"/>
              <a:t>د نوموړي پاکټ په مرسته د معاېنې لپاره واستوﺉ.</a:t>
            </a:r>
            <a:endParaRPr lang="fa-IR" dirty="0" smtClean="0"/>
          </a:p>
          <a:p>
            <a:pPr algn="r" rtl="1"/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7457"/>
            <a:ext cx="23399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370"/>
            <a:ext cx="30479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ps-AF" dirty="0" smtClean="0"/>
              <a:t>د </a:t>
            </a:r>
            <a:r>
              <a:rPr lang="en-US" dirty="0" smtClean="0"/>
              <a:t>FIT</a:t>
            </a:r>
            <a:r>
              <a:rPr lang="ps-AF" dirty="0" smtClean="0"/>
              <a:t> معاېنو پایلې (نیتجې) څه ښيي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3928" y="1347788"/>
            <a:ext cx="4896544" cy="4914900"/>
          </a:xfrm>
        </p:spPr>
        <p:txBody>
          <a:bodyPr/>
          <a:lstStyle/>
          <a:p>
            <a:pPr algn="r" rtl="1"/>
            <a:r>
              <a:rPr lang="ps-AF" dirty="0" smtClean="0"/>
              <a:t>که چېرې د </a:t>
            </a:r>
            <a:r>
              <a:rPr lang="en-US" dirty="0" smtClean="0"/>
              <a:t>FIT</a:t>
            </a:r>
            <a:r>
              <a:rPr lang="ps-AF" dirty="0" smtClean="0"/>
              <a:t> معاېنې نتیجه نورماله وي</a:t>
            </a:r>
            <a:endParaRPr lang="fa-IR" dirty="0"/>
          </a:p>
          <a:p>
            <a:pPr lvl="1" algn="r" rtl="1"/>
            <a:r>
              <a:rPr lang="ps-AF" dirty="0" smtClean="0"/>
              <a:t>معاېنه باید راتلوونکي کال کې تکرار شي</a:t>
            </a:r>
            <a:endParaRPr lang="fa-IR" dirty="0"/>
          </a:p>
          <a:p>
            <a:pPr algn="r" rtl="1"/>
            <a:r>
              <a:rPr lang="ps-AF" dirty="0" smtClean="0"/>
              <a:t>که چېرې د </a:t>
            </a:r>
            <a:r>
              <a:rPr lang="en-US" dirty="0" smtClean="0"/>
              <a:t>FIT</a:t>
            </a:r>
            <a:r>
              <a:rPr lang="ps-AF" dirty="0" smtClean="0"/>
              <a:t> معاېنې نتیجه غیرنورماله وي</a:t>
            </a:r>
            <a:endParaRPr lang="fa-IR" dirty="0"/>
          </a:p>
          <a:p>
            <a:pPr lvl="1" algn="r" rtl="1"/>
            <a:r>
              <a:rPr lang="ps-AF" dirty="0" smtClean="0"/>
              <a:t>تاسو</a:t>
            </a:r>
            <a:r>
              <a:rPr lang="fa-IR" dirty="0" smtClean="0"/>
              <a:t> </a:t>
            </a:r>
            <a:r>
              <a:rPr lang="en-US" dirty="0" smtClean="0"/>
              <a:t>colonoscopy</a:t>
            </a:r>
            <a:r>
              <a:rPr lang="ps-AF" dirty="0" smtClean="0"/>
              <a:t> ته راجع کېږﺉ</a:t>
            </a:r>
            <a:r>
              <a:rPr lang="fa-IR" dirty="0" smtClean="0"/>
              <a:t>.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69720">
            <a:off x="-237306" y="424718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3">
                    <a:lumMod val="10000"/>
                  </a:schemeClr>
                </a:solidFill>
              </a:rPr>
              <a:t>سرطان امعای بزرگ</a:t>
            </a:r>
            <a:endParaRPr lang="en-US" sz="24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کولونوسکوپی </a:t>
            </a:r>
            <a:r>
              <a:rPr lang="en-US" dirty="0"/>
              <a:t>(Colonoscopy)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کولونوسکوپی </a:t>
            </a:r>
            <a:r>
              <a:rPr lang="ps-AF" dirty="0" smtClean="0"/>
              <a:t>یوه تعقیبي معاېنه ده</a:t>
            </a:r>
            <a:endParaRPr lang="fa-IR" dirty="0"/>
          </a:p>
          <a:p>
            <a:pPr lvl="1" algn="r" rtl="1"/>
            <a:r>
              <a:rPr lang="ps-AF" dirty="0" smtClean="0"/>
              <a:t>په هغه صورت کې اجراء کېږی کله چې د سکریننګ معاېنې نتیجه غیرنورماله وي</a:t>
            </a:r>
            <a:endParaRPr lang="fa-IR" dirty="0"/>
          </a:p>
          <a:p>
            <a:pPr algn="r" rtl="1"/>
            <a:r>
              <a:rPr lang="ps-AF" dirty="0" smtClean="0"/>
              <a:t>له کولونوسکوپي څخه ددې لپاره ګټه اخیستل کېږي چې</a:t>
            </a:r>
            <a:r>
              <a:rPr lang="fa-IR" dirty="0" smtClean="0"/>
              <a:t>:</a:t>
            </a:r>
            <a:endParaRPr lang="fa-IR" dirty="0"/>
          </a:p>
          <a:p>
            <a:pPr lvl="1" algn="r" rtl="1"/>
            <a:r>
              <a:rPr lang="ps-AF" dirty="0" smtClean="0"/>
              <a:t>موندل شوي پولیپونه له منځه یوسي</a:t>
            </a:r>
            <a:endParaRPr lang="fa-IR" dirty="0"/>
          </a:p>
          <a:p>
            <a:pPr lvl="1" algn="r" rtl="1"/>
            <a:r>
              <a:rPr lang="fa-IR" dirty="0"/>
              <a:t>یا </a:t>
            </a:r>
            <a:r>
              <a:rPr lang="ps-AF" dirty="0" smtClean="0"/>
              <a:t>د سرطان شتون تشخیص کړي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5759103" cy="563563"/>
          </a:xfrm>
        </p:spPr>
        <p:txBody>
          <a:bodyPr/>
          <a:lstStyle/>
          <a:p>
            <a:r>
              <a:rPr lang="ps-AF" dirty="0" smtClean="0"/>
              <a:t>موخې (هدفونه)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0112" y="836712"/>
            <a:ext cx="820737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>
              <a:spcBef>
                <a:spcPct val="20000"/>
              </a:spcBef>
            </a:pPr>
            <a:r>
              <a:rPr lang="ps-AF" sz="3200" dirty="0" smtClean="0">
                <a:solidFill>
                  <a:prstClr val="black"/>
                </a:solidFill>
                <a:latin typeface="Calibri"/>
                <a:cs typeface="Arial"/>
              </a:rPr>
              <a:t>د لاندې موضوعاتو په اړه مالومات وړاندې کېږي</a:t>
            </a:r>
            <a:r>
              <a:rPr lang="fa-IR" sz="3200" dirty="0" smtClean="0">
                <a:solidFill>
                  <a:prstClr val="black"/>
                </a:solidFill>
                <a:latin typeface="Calibri"/>
                <a:cs typeface="Arial"/>
              </a:rPr>
              <a:t>:</a:t>
            </a:r>
            <a:endParaRPr lang="fa-IR" sz="320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ps-AF" sz="2800" dirty="0" smtClean="0">
                <a:solidFill>
                  <a:prstClr val="black"/>
                </a:solidFill>
                <a:latin typeface="30"/>
                <a:cs typeface="Arial"/>
              </a:rPr>
              <a:t>د اسلام له نظره د روغتیا اهمیت</a:t>
            </a:r>
            <a:endParaRPr lang="fa-IR" sz="2800" dirty="0">
              <a:solidFill>
                <a:prstClr val="black"/>
              </a:solidFill>
              <a:latin typeface="30"/>
              <a:cs typeface="Arial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ps-AF" sz="2800" dirty="0" smtClean="0">
                <a:solidFill>
                  <a:prstClr val="black"/>
                </a:solidFill>
                <a:latin typeface="30"/>
                <a:cs typeface="Arial"/>
              </a:rPr>
              <a:t>د غټو کلمو سرطان څه دی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؟</a:t>
            </a:r>
            <a:endParaRPr lang="fa-IR" sz="2800" dirty="0">
              <a:solidFill>
                <a:prstClr val="black"/>
              </a:solidFill>
              <a:latin typeface="30"/>
              <a:cs typeface="Arial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ps-AF" sz="2800" dirty="0" smtClean="0">
                <a:solidFill>
                  <a:prstClr val="black"/>
                </a:solidFill>
                <a:latin typeface="30"/>
                <a:cs typeface="Arial"/>
              </a:rPr>
              <a:t>د غټوکلمو د سرطان اعراض کوم دي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؟</a:t>
            </a:r>
            <a:endParaRPr lang="en-US" sz="2800" dirty="0">
              <a:solidFill>
                <a:prstClr val="black"/>
              </a:solidFill>
              <a:latin typeface="30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ps-AF" sz="2800" dirty="0" smtClean="0">
                <a:solidFill>
                  <a:prstClr val="black"/>
                </a:solidFill>
                <a:latin typeface="30"/>
                <a:cs typeface="Arial"/>
              </a:rPr>
              <a:t>څوک د غټوکلمو د سرطان له ګواښ (خطر) سره مخامخ دي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؟</a:t>
            </a:r>
            <a:endParaRPr lang="fa-IR" sz="2800" dirty="0">
              <a:solidFill>
                <a:prstClr val="black"/>
              </a:solidFill>
              <a:latin typeface="30"/>
              <a:cs typeface="Arial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ps-AF" sz="2800" dirty="0" smtClean="0">
                <a:solidFill>
                  <a:prstClr val="black"/>
                </a:solidFill>
                <a:latin typeface="30"/>
                <a:cs typeface="Arial"/>
              </a:rPr>
              <a:t>د سرطان موندلو لپاره د غټو کلموسکریننګ (چاڼ) ولې مهم دی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؟</a:t>
            </a:r>
            <a:endParaRPr lang="fa-IR" sz="2800" dirty="0">
              <a:solidFill>
                <a:prstClr val="black"/>
              </a:solidFill>
              <a:latin typeface="30"/>
              <a:cs typeface="Arial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ps-AF" sz="2800" dirty="0" smtClean="0">
                <a:solidFill>
                  <a:prstClr val="black"/>
                </a:solidFill>
                <a:latin typeface="30"/>
                <a:cs typeface="Arial"/>
              </a:rPr>
              <a:t>د غټوکلمو د سرطان موندلو لپاره د سکریننګ (چاڼ) کومې معاینې لازمې دي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؟</a:t>
            </a:r>
            <a:endParaRPr lang="fa-IR" sz="2800" dirty="0">
              <a:solidFill>
                <a:prstClr val="black"/>
              </a:solidFill>
              <a:latin typeface="30"/>
              <a:cs typeface="Arial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ps-AF" sz="2800" dirty="0" smtClean="0">
                <a:solidFill>
                  <a:prstClr val="black"/>
                </a:solidFill>
                <a:latin typeface="30"/>
                <a:cs typeface="Arial"/>
              </a:rPr>
              <a:t>د سکریننګ (چاڼ) معاینو پایلې یا نتیجې څه ښيي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؟</a:t>
            </a:r>
            <a:endParaRPr lang="en-US" sz="2800" dirty="0">
              <a:solidFill>
                <a:prstClr val="black"/>
              </a:solidFill>
              <a:latin typeface="30"/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</a:pPr>
            <a:r>
              <a:rPr lang="fa-IR" sz="2800" dirty="0">
                <a:solidFill>
                  <a:prstClr val="black"/>
                </a:solidFill>
                <a:latin typeface="30"/>
                <a:cs typeface="Arial"/>
              </a:rPr>
              <a:t>کولونوسکوپی </a:t>
            </a:r>
            <a:r>
              <a:rPr lang="en-US" sz="2800" dirty="0" smtClean="0">
                <a:solidFill>
                  <a:prstClr val="black"/>
                </a:solidFill>
                <a:latin typeface="30"/>
              </a:rPr>
              <a:t>(Colonoscopy)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 </a:t>
            </a:r>
            <a:r>
              <a:rPr lang="ps-AF" sz="2800" dirty="0" smtClean="0">
                <a:solidFill>
                  <a:prstClr val="black"/>
                </a:solidFill>
                <a:latin typeface="30"/>
                <a:cs typeface="Arial"/>
              </a:rPr>
              <a:t>څه ده</a:t>
            </a:r>
            <a:r>
              <a:rPr lang="fa-IR" sz="2800" dirty="0" smtClean="0">
                <a:solidFill>
                  <a:prstClr val="black"/>
                </a:solidFill>
                <a:latin typeface="30"/>
                <a:cs typeface="Arial"/>
              </a:rPr>
              <a:t>؟</a:t>
            </a:r>
            <a:endParaRPr lang="fa-IR" sz="2800" dirty="0">
              <a:solidFill>
                <a:prstClr val="black"/>
              </a:solidFill>
              <a:latin typeface="3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4579540" cy="533400"/>
          </a:xfrm>
        </p:spPr>
        <p:txBody>
          <a:bodyPr/>
          <a:lstStyle/>
          <a:p>
            <a:pPr algn="ctr"/>
            <a:r>
              <a:rPr lang="fa-IR" sz="6600" b="1" dirty="0" smtClean="0">
                <a:solidFill>
                  <a:schemeClr val="accent1">
                    <a:lumMod val="75000"/>
                  </a:schemeClr>
                </a:solidFill>
              </a:rPr>
              <a:t>مننه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gray">
          <a:xfrm>
            <a:off x="2051720" y="2132856"/>
            <a:ext cx="4579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تشکر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gray">
          <a:xfrm>
            <a:off x="2915816" y="4199756"/>
            <a:ext cx="4579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Thanks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FF0000"/>
                </a:solidFill>
              </a:rPr>
              <a:t>د غټوکلمو سرطان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0.04514 C -0.07361 0.2426 -0.11458 0.44028 -0.03785 0.46135 C 0.03889 0.48241 0.35312 0.25024 0.4276 0.17176 C 0.50208 0.09329 0.41181 0.02153 0.40868 -0.00995 " pathEditMode="relative" ptsTypes="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13935 C -0.07275 0.29421 -0.11459 0.4493 -0.03611 0.46574 C 0.04253 0.4824 0.36441 0.30023 0.44079 0.23865 C 0.51718 0.17708 0.42465 0.12083 0.42135 0.09629 " pathEditMode="relative" rAng="0" ptsTypes="aa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25 C -0.07326 0.35486 -0.11458 0.45972 -0.03715 0.47083 C 0.04045 0.48241 0.35799 0.35903 0.43316 0.31736 C 0.50851 0.27569 0.41719 0.2375 0.41407 0.22106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s-AF" sz="4400" b="0" kern="1200" dirty="0" smtClean="0">
                <a:solidFill>
                  <a:prstClr val="black"/>
                </a:solidFill>
                <a:latin typeface="Calibri"/>
                <a:cs typeface="Times New Roman"/>
              </a:rPr>
              <a:t>د اسلام له نظره د روغتیا اهمیت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91176"/>
            <a:ext cx="8305800" cy="5318143"/>
          </a:xfrm>
        </p:spPr>
        <p:txBody>
          <a:bodyPr/>
          <a:lstStyle/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د اسلام ستر پېغمبر رسول الله صلی الله علیه وسلم فرمايي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:</a:t>
            </a:r>
            <a:endParaRPr lang="fa-IR" sz="3200" kern="1200" dirty="0">
              <a:solidFill>
                <a:prstClr val="black"/>
              </a:solidFill>
              <a:latin typeface="Calibri"/>
              <a:cs typeface="Arial"/>
            </a:endParaRPr>
          </a:p>
          <a:p>
            <a:pPr lvl="1" algn="r" rtl="1" fontAlgn="auto"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اول ما یسأل عنه العبد یوم القیامة </a:t>
            </a:r>
            <a:r>
              <a:rPr lang="fa-IR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من </a:t>
            </a: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النعیم </a:t>
            </a:r>
            <a:r>
              <a:rPr lang="fa-IR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ا</a:t>
            </a:r>
            <a:r>
              <a:rPr lang="ps-AF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ن </a:t>
            </a:r>
            <a:r>
              <a:rPr lang="fa-IR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یقال </a:t>
            </a: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له الم نصح لک جسمک اوکما قال رسول الله صلی الله علیه وسلم</a:t>
            </a:r>
          </a:p>
          <a:p>
            <a:pPr lvl="1" algn="r" rtl="1" fontAlgn="auto"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ps-AF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نژدې ژباړه</a:t>
            </a:r>
            <a:r>
              <a:rPr lang="fa-IR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: </a:t>
            </a:r>
            <a:r>
              <a:rPr lang="ps-AF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د قیامت په ورځ لومړی شی چې د نعمتو په اړه پوښتل کېږي ورته ویېل کېږي چې ایا مونږ تاته روغ ځان درکړی نه وو</a:t>
            </a:r>
            <a:r>
              <a:rPr lang="fa-IR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.</a:t>
            </a:r>
            <a:endParaRPr lang="fa-IR" sz="2800" kern="1200" dirty="0">
              <a:solidFill>
                <a:prstClr val="black"/>
              </a:solidFill>
              <a:latin typeface="Calibri"/>
              <a:ea typeface="+mn-ea"/>
              <a:cs typeface="Arial"/>
            </a:endParaRP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رسول اکرم علیه الصلوة و 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السلام</a:t>
            </a: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 لارښوونه کړې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:</a:t>
            </a:r>
            <a:endParaRPr lang="fa-IR" sz="3200" kern="1200" dirty="0">
              <a:solidFill>
                <a:prstClr val="black"/>
              </a:solidFill>
              <a:latin typeface="Calibri"/>
              <a:cs typeface="Arial"/>
            </a:endParaRPr>
          </a:p>
          <a:p>
            <a:pPr lvl="1" algn="r" rtl="1" fontAlgn="auto"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fa-IR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المؤمن قوی خیر من المؤمن الضعیف</a:t>
            </a:r>
          </a:p>
          <a:p>
            <a:pPr lvl="1" algn="r" rtl="1" fontAlgn="auto">
              <a:spcAft>
                <a:spcPts val="0"/>
              </a:spcAft>
              <a:buClrTx/>
              <a:buFont typeface="Arial" pitchFamily="34" charset="0"/>
              <a:buChar char="–"/>
            </a:pPr>
            <a:r>
              <a:rPr lang="ps-AF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نژدې ژباړه</a:t>
            </a:r>
            <a:r>
              <a:rPr lang="fa-IR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: </a:t>
            </a:r>
            <a:r>
              <a:rPr lang="ps-AF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(د الله جل عظمته په وړاندې) غښتلی مؤمن تر       </a:t>
            </a:r>
          </a:p>
          <a:p>
            <a:pPr marL="457200" lvl="1" indent="0" algn="r" rtl="1" fontAlgn="auto">
              <a:spcAft>
                <a:spcPts val="0"/>
              </a:spcAft>
              <a:buClrTx/>
              <a:buNone/>
            </a:pPr>
            <a:r>
              <a:rPr lang="ps-AF" sz="2800" kern="1200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 </a:t>
            </a:r>
            <a:r>
              <a:rPr lang="ps-AF" sz="2800" kern="1200" dirty="0" smtClean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                  کمزوري هغه غوره دی.</a:t>
            </a:r>
            <a:endParaRPr lang="fa-IR" sz="2800" kern="1200" dirty="0">
              <a:solidFill>
                <a:prstClr val="black"/>
              </a:solidFill>
              <a:latin typeface="Calibri"/>
              <a:ea typeface="+mn-ea"/>
              <a:cs typeface="Arial"/>
            </a:endParaRPr>
          </a:p>
          <a:p>
            <a:pPr algn="r" rtl="1">
              <a:buNone/>
            </a:pPr>
            <a:endParaRPr lang="en-US" sz="2400" b="1" dirty="0" smtClean="0">
              <a:latin typeface="Endzon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chemeClr val="bg1"/>
                </a:solidFill>
              </a:rPr>
              <a:t>د غټوکلمو سرطان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s-AF" sz="4400" b="0" kern="1200" dirty="0" smtClean="0">
                <a:solidFill>
                  <a:prstClr val="black"/>
                </a:solidFill>
                <a:latin typeface="Calibri"/>
                <a:cs typeface="Times New Roman"/>
              </a:rPr>
              <a:t>د اسلام له نظره د روغتیا اهمیت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05800" cy="4724400"/>
          </a:xfrm>
        </p:spPr>
        <p:txBody>
          <a:bodyPr/>
          <a:lstStyle/>
          <a:p>
            <a:pPr algn="r" rtl="1"/>
            <a:r>
              <a:rPr lang="ps-AF" dirty="0" smtClean="0"/>
              <a:t>زمونږ خواږه پېغمبر صلی الله علیه وسلم لارښوونه ده چې</a:t>
            </a:r>
            <a:r>
              <a:rPr lang="fa-IR" dirty="0" smtClean="0"/>
              <a:t>:</a:t>
            </a:r>
            <a:endParaRPr lang="fa-IR" dirty="0"/>
          </a:p>
          <a:p>
            <a:pPr lvl="1" algn="r" rtl="1"/>
            <a:r>
              <a:rPr lang="fa-IR" dirty="0"/>
              <a:t>و لنفسک علیک حق</a:t>
            </a:r>
          </a:p>
          <a:p>
            <a:pPr lvl="1" algn="r" rtl="1"/>
            <a:r>
              <a:rPr lang="ps-AF" dirty="0" smtClean="0"/>
              <a:t>نژدې ژباړه</a:t>
            </a:r>
            <a:r>
              <a:rPr lang="fa-IR" dirty="0" smtClean="0"/>
              <a:t>: </a:t>
            </a:r>
            <a:r>
              <a:rPr lang="ps-AF" dirty="0" smtClean="0"/>
              <a:t>ستا ځان پر تا حق لري</a:t>
            </a:r>
            <a:r>
              <a:rPr lang="fa-IR" dirty="0" smtClean="0"/>
              <a:t>.</a:t>
            </a:r>
            <a:endParaRPr lang="fa-IR" dirty="0"/>
          </a:p>
          <a:p>
            <a:pPr algn="r" rtl="1"/>
            <a:r>
              <a:rPr lang="ps-AF" dirty="0" smtClean="0"/>
              <a:t>ګڼ شمېر حدیثونه شته دي چې د روغتیا اهمیت بیانوي چې ددې څرګندوي کوي چې مونږ ټول باید خپلې روغتیا ساتنې ته پام وکړو ځکه چې: </a:t>
            </a:r>
          </a:p>
          <a:p>
            <a:pPr lvl="1" algn="r" rtl="1"/>
            <a:r>
              <a:rPr lang="ps-AF" dirty="0" smtClean="0"/>
              <a:t>د رسول الله صلی الله علیه وسلم امر دی</a:t>
            </a:r>
            <a:endParaRPr lang="fa-IR" dirty="0"/>
          </a:p>
          <a:p>
            <a:pPr lvl="1" algn="r" rtl="1"/>
            <a:r>
              <a:rPr lang="fa-IR" dirty="0"/>
              <a:t>عبادت </a:t>
            </a:r>
            <a:r>
              <a:rPr lang="ps-AF" dirty="0" smtClean="0"/>
              <a:t>دی</a:t>
            </a:r>
            <a:endParaRPr lang="fa-IR" dirty="0"/>
          </a:p>
          <a:p>
            <a:pPr lvl="1" algn="r" rtl="1"/>
            <a:r>
              <a:rPr lang="ps-AF" dirty="0" smtClean="0"/>
              <a:t>روغ کس قوي وي </a:t>
            </a:r>
            <a:endParaRPr lang="fa-IR" dirty="0"/>
          </a:p>
          <a:p>
            <a:pPr lvl="1" algn="r" rtl="1"/>
            <a:r>
              <a:rPr lang="ps-AF" dirty="0"/>
              <a:t> </a:t>
            </a:r>
            <a:r>
              <a:rPr lang="ps-AF" dirty="0" smtClean="0"/>
              <a:t>        غښتلی مؤمن له کمزوري هغه څخه غوره وي</a:t>
            </a:r>
            <a:r>
              <a:rPr lang="fa-IR" dirty="0"/>
              <a:t>		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chemeClr val="bg1"/>
                </a:solidFill>
              </a:rPr>
              <a:t>د غټوکلمو سرطان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/>
          <a:lstStyle/>
          <a:p>
            <a:r>
              <a:rPr lang="ps-AF" dirty="0" smtClean="0"/>
              <a:t>د غټوکلمو سرطان څه دی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FFFF00"/>
                </a:solidFill>
              </a:rPr>
              <a:t>د غټوکلمو سرطان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6119"/>
            <a:ext cx="4017844" cy="51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2" y="1531940"/>
            <a:ext cx="4788024" cy="510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120" y="201141"/>
            <a:ext cx="7391400" cy="563563"/>
          </a:xfrm>
        </p:spPr>
        <p:txBody>
          <a:bodyPr/>
          <a:lstStyle/>
          <a:p>
            <a:pPr rtl="1"/>
            <a:r>
              <a:rPr lang="ps-AF" sz="4400" b="0" kern="1200" dirty="0" smtClean="0">
                <a:solidFill>
                  <a:prstClr val="black"/>
                </a:solidFill>
                <a:latin typeface="Calibri"/>
                <a:cs typeface="Times New Roman"/>
              </a:rPr>
              <a:t>د غټوکلمو سرطان څه شی دی</a:t>
            </a:r>
            <a:r>
              <a:rPr lang="fa-IR" sz="4400" b="0" kern="1200" dirty="0" smtClean="0">
                <a:solidFill>
                  <a:prstClr val="black"/>
                </a:solidFill>
                <a:latin typeface="Calibri"/>
                <a:cs typeface="Times New Roman"/>
              </a:rPr>
              <a:t>؟</a:t>
            </a:r>
            <a:endParaRPr lang="en-US" sz="40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26468"/>
            <a:ext cx="7758112" cy="4914900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ps-AF" sz="3200" kern="1200" dirty="0">
                <a:solidFill>
                  <a:prstClr val="black"/>
                </a:solidFill>
                <a:latin typeface="Calibri"/>
                <a:cs typeface="Arial"/>
              </a:rPr>
              <a:t>کولون غټو کلمو ته وايي.</a:t>
            </a:r>
            <a:endParaRPr lang="fa-IR" sz="3200" kern="1200" dirty="0">
              <a:solidFill>
                <a:prstClr val="black"/>
              </a:solidFill>
              <a:latin typeface="Calibri"/>
              <a:cs typeface="Arial"/>
            </a:endParaRPr>
          </a:p>
          <a:p>
            <a:pPr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رک</a:t>
            </a:r>
            <a:r>
              <a:rPr lang="ps-AF" sz="3200" kern="1200" dirty="0">
                <a:solidFill>
                  <a:prstClr val="black"/>
                </a:solidFill>
                <a:latin typeface="Calibri"/>
                <a:cs typeface="Arial"/>
              </a:rPr>
              <a:t>ټم</a:t>
            </a: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ps-AF" sz="3200" kern="1200" dirty="0">
                <a:solidFill>
                  <a:prstClr val="black"/>
                </a:solidFill>
                <a:latin typeface="Calibri"/>
                <a:cs typeface="Arial"/>
              </a:rPr>
              <a:t>د کولون هغه برخه ده چې له مقعد سره وصلېږي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.</a:t>
            </a:r>
            <a:endParaRPr lang="ps-AF" sz="3200" kern="1200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د کولون او رکټم سرطان د کولورکټل کنسر په نوم یادېږي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.</a:t>
            </a:r>
            <a:endParaRPr lang="fa-IR" sz="3200" kern="1200" dirty="0">
              <a:solidFill>
                <a:prstClr val="black"/>
              </a:solidFill>
              <a:latin typeface="Calibri"/>
              <a:cs typeface="Arial"/>
            </a:endParaRP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کولو 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رکـــــ</a:t>
            </a: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ټ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ل </a:t>
            </a: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کنسر (سرطان) = </a:t>
            </a: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د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کولون </a:t>
            </a: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او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 رکـــــ</a:t>
            </a: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ټ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م</a:t>
            </a: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 سرطان</a:t>
            </a:r>
            <a:endParaRPr lang="fa-IR" sz="3200" kern="1200" dirty="0">
              <a:solidFill>
                <a:prstClr val="black"/>
              </a:solidFill>
              <a:latin typeface="Calibri"/>
              <a:cs typeface="Arial"/>
            </a:endParaRP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کولورکټل سرطان په 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کولون </a:t>
            </a:r>
            <a:r>
              <a:rPr lang="fa-IR" sz="3200" kern="1200" dirty="0">
                <a:solidFill>
                  <a:prstClr val="black"/>
                </a:solidFill>
                <a:latin typeface="Calibri"/>
                <a:cs typeface="Arial"/>
              </a:rPr>
              <a:t>یا 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رک</a:t>
            </a: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ټ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م </a:t>
            </a:r>
            <a:r>
              <a:rPr lang="ps-AF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کې پیدا کېږي</a:t>
            </a:r>
            <a:r>
              <a:rPr lang="fa-IR" sz="3200" kern="1200" dirty="0" smtClean="0">
                <a:solidFill>
                  <a:prstClr val="black"/>
                </a:solidFill>
                <a:latin typeface="Calibri"/>
                <a:cs typeface="Arial"/>
              </a:rPr>
              <a:t>.</a:t>
            </a:r>
            <a:endParaRPr lang="fa-IR" sz="3200" kern="1200" dirty="0">
              <a:solidFill>
                <a:prstClr val="black"/>
              </a:solidFill>
              <a:latin typeface="Calibri"/>
              <a:cs typeface="Arial"/>
            </a:endParaRPr>
          </a:p>
          <a:p>
            <a:pPr lvl="0" algn="r" rtl="1" fontAlgn="auto"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US" sz="3200" kern="1200" dirty="0">
              <a:solidFill>
                <a:prstClr val="black"/>
              </a:solidFill>
              <a:latin typeface="Calibri"/>
            </a:endParaRPr>
          </a:p>
          <a:p>
            <a:pPr algn="r" rtl="1" eaLnBrk="1" hangingPunct="1">
              <a:buNone/>
            </a:pPr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s-AF" dirty="0" smtClean="0"/>
              <a:t>د غټو کلمو د سرطان اعراض کوم دي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s-AF" dirty="0" smtClean="0"/>
              <a:t>ډېری خلک چې د غټو کلمو په سرطان اخته کېږي اعراض نه لري.</a:t>
            </a:r>
            <a:endParaRPr lang="fa-IR" dirty="0"/>
          </a:p>
          <a:p>
            <a:pPr algn="r" rtl="1"/>
            <a:r>
              <a:rPr lang="ps-AF" dirty="0" smtClean="0"/>
              <a:t>د غټو کلمو د سرطان ممکنه اعراض عبارت دي له</a:t>
            </a:r>
            <a:r>
              <a:rPr lang="fa-IR" dirty="0" smtClean="0"/>
              <a:t>:</a:t>
            </a:r>
            <a:endParaRPr lang="fa-IR" dirty="0"/>
          </a:p>
          <a:p>
            <a:pPr lvl="1" algn="r" rtl="1"/>
            <a:r>
              <a:rPr lang="ps-AF" dirty="0" smtClean="0"/>
              <a:t>په ډکو میتیازو کې د وینې شتون</a:t>
            </a:r>
            <a:endParaRPr lang="fa-IR" dirty="0"/>
          </a:p>
          <a:p>
            <a:pPr algn="r" rtl="1"/>
            <a:r>
              <a:rPr lang="fa-IR" dirty="0" smtClean="0"/>
              <a:t>د نس خو</a:t>
            </a:r>
            <a:r>
              <a:rPr lang="ps-AF" dirty="0" smtClean="0"/>
              <a:t>ږي ډېر ځله پېښېدل چې  </a:t>
            </a:r>
            <a:r>
              <a:rPr lang="ps-AF" dirty="0" smtClean="0"/>
              <a:t>تاسې </a:t>
            </a:r>
            <a:r>
              <a:rPr lang="ps-AF" dirty="0" smtClean="0"/>
              <a:t>یې په لامل </a:t>
            </a:r>
            <a:r>
              <a:rPr lang="ps-AF" dirty="0" smtClean="0"/>
              <a:t>یا علت نه پوهېږﺉ. </a:t>
            </a:r>
            <a:endParaRPr lang="fa-IR" dirty="0"/>
          </a:p>
          <a:p>
            <a:pPr algn="r" rtl="1"/>
            <a:r>
              <a:rPr lang="ps-AF" dirty="0" smtClean="0"/>
              <a:t>د ډکو میتیازو برخه کې بدلون هغه داچې له نورمال حالت څخه </a:t>
            </a:r>
            <a:r>
              <a:rPr lang="ps-AF" dirty="0" smtClean="0"/>
              <a:t>نري (باریک) </a:t>
            </a:r>
            <a:r>
              <a:rPr lang="ps-AF" dirty="0" smtClean="0"/>
              <a:t>وي.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s-AF" dirty="0"/>
              <a:t>د غټو کلمو د سرطان اعراض کوم دي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s-AF" dirty="0" smtClean="0"/>
              <a:t>د بدن وزن </a:t>
            </a:r>
            <a:r>
              <a:rPr lang="ps-AF" dirty="0" smtClean="0"/>
              <a:t>بایلل چې </a:t>
            </a:r>
            <a:r>
              <a:rPr lang="ps-AF" dirty="0" smtClean="0"/>
              <a:t>تاسې د هغه په لامل یا علت نه پوهېږﺉ</a:t>
            </a:r>
            <a:r>
              <a:rPr lang="fa-IR" dirty="0" smtClean="0"/>
              <a:t>؟</a:t>
            </a:r>
            <a:endParaRPr lang="fa-IR" dirty="0"/>
          </a:p>
          <a:p>
            <a:pPr algn="r" rtl="1"/>
            <a:endParaRPr lang="fa-IR" dirty="0"/>
          </a:p>
          <a:p>
            <a:pPr marL="0" indent="0" algn="r" rtl="1">
              <a:buNone/>
            </a:pPr>
            <a:r>
              <a:rPr lang="ps-AF" b="1" dirty="0" smtClean="0"/>
              <a:t>ډېری دا ډول اعراض د سرطان له امله نه وي خو که هر څوک نوموړي اعراض ولري باید له ډاکټر سره سلا مشوره وکړي </a:t>
            </a:r>
            <a:r>
              <a:rPr lang="ps-AF" dirty="0" smtClean="0"/>
              <a:t>ځکه نورې ناروغۍ هم کولی شي دغه ډول اعراض را منځته کړي.</a:t>
            </a:r>
            <a:endParaRPr lang="fa-IR" dirty="0"/>
          </a:p>
          <a:p>
            <a:pPr marL="0" indent="0" algn="r" rtl="1">
              <a:buNone/>
            </a:pPr>
            <a:r>
              <a:rPr lang="ps-AF" dirty="0" smtClean="0">
                <a:solidFill>
                  <a:srgbClr val="0070C0"/>
                </a:solidFill>
              </a:rPr>
              <a:t>ډېر ځله سرطان په خپلو لومړنیو پړاوونو کې درد نه لري نو </a:t>
            </a:r>
            <a:r>
              <a:rPr lang="ps-AF" dirty="0" smtClean="0">
                <a:solidFill>
                  <a:srgbClr val="0070C0"/>
                </a:solidFill>
              </a:rPr>
              <a:t>مخکې له دې چې درد احساس کړﺉ ډاکټر ته لاړ ش</a:t>
            </a:r>
            <a:r>
              <a:rPr lang="fa-IR" dirty="0" smtClean="0">
                <a:solidFill>
                  <a:srgbClr val="0070C0"/>
                </a:solidFill>
              </a:rPr>
              <a:t>ئ</a:t>
            </a:r>
            <a:r>
              <a:rPr lang="ps-AF" dirty="0" smtClean="0">
                <a:solidFill>
                  <a:srgbClr val="0070C0"/>
                </a:solidFill>
              </a:rPr>
              <a:t>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s-AF" dirty="0" smtClean="0"/>
              <a:t>څوک د غټوکلمو د سرطان له ګواښ سره مخ دي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758112" cy="5256584"/>
          </a:xfrm>
        </p:spPr>
        <p:txBody>
          <a:bodyPr/>
          <a:lstStyle/>
          <a:p>
            <a:pPr marL="0" indent="0" algn="r" rtl="1">
              <a:buNone/>
            </a:pPr>
            <a:r>
              <a:rPr lang="ps-AF" dirty="0" smtClean="0"/>
              <a:t>څېړنو ښوودلې ده هغه کسان چې لاندې فکټورونه ولري </a:t>
            </a:r>
            <a:r>
              <a:rPr lang="ps-AF" dirty="0" smtClean="0"/>
              <a:t>د غټوکلمو په سرطان د اخته کېدو امکان یې نظر نورو کسانو ته ډېر دی</a:t>
            </a:r>
            <a:r>
              <a:rPr lang="fa-IR" dirty="0" smtClean="0"/>
              <a:t>:</a:t>
            </a:r>
            <a:endParaRPr lang="fa-IR" dirty="0"/>
          </a:p>
          <a:p>
            <a:pPr algn="r" rtl="1"/>
            <a:r>
              <a:rPr lang="fa-IR" b="1" dirty="0"/>
              <a:t>سن یا عمر: </a:t>
            </a:r>
            <a:r>
              <a:rPr lang="ps-AF" dirty="0" smtClean="0"/>
              <a:t>د غټو کلمو سرطان له ۹۰ سلنې څخه ډېرې پېښې په هغو کسانو کې لیدل کېږي چې عمر یې ۵۰ کلو څخه ډېر وي.</a:t>
            </a:r>
            <a:endParaRPr lang="fa-IR" dirty="0"/>
          </a:p>
          <a:p>
            <a:pPr algn="r" rtl="1"/>
            <a:r>
              <a:rPr lang="ps-AF" sz="3200" b="1" dirty="0" smtClean="0"/>
              <a:t>فامیلي یا شخصي تاریخچه</a:t>
            </a:r>
            <a:r>
              <a:rPr lang="fa-IR" sz="3200" b="1" dirty="0" smtClean="0"/>
              <a:t>:</a:t>
            </a:r>
            <a:r>
              <a:rPr lang="ps-AF" sz="3200" b="1" dirty="0" smtClean="0"/>
              <a:t> </a:t>
            </a:r>
            <a:r>
              <a:rPr lang="ps-AF" dirty="0" smtClean="0"/>
              <a:t>د غټو کلمو سرطان</a:t>
            </a:r>
            <a:r>
              <a:rPr lang="fa-IR" dirty="0" smtClean="0"/>
              <a:t>،پولیپ</a:t>
            </a:r>
            <a:r>
              <a:rPr lang="ps-AF" dirty="0" smtClean="0"/>
              <a:t>ونه ا</a:t>
            </a:r>
            <a:r>
              <a:rPr lang="fa-IR" dirty="0" smtClean="0"/>
              <a:t>ویا </a:t>
            </a:r>
            <a:r>
              <a:rPr lang="ps-AF" dirty="0" smtClean="0"/>
              <a:t>د کلمو مزمنې التهابي ناروغۍ </a:t>
            </a:r>
            <a:r>
              <a:rPr lang="fa-IR" dirty="0" smtClean="0"/>
              <a:t>(</a:t>
            </a:r>
            <a:r>
              <a:rPr lang="ps-AF" dirty="0" smtClean="0"/>
              <a:t>د کرون ناروغي، </a:t>
            </a:r>
            <a:r>
              <a:rPr lang="fa-IR" dirty="0" smtClean="0"/>
              <a:t>یا </a:t>
            </a:r>
            <a:r>
              <a:rPr lang="ps-AF" dirty="0" smtClean="0"/>
              <a:t>د غټو کلمو تقرحي التهاب)</a:t>
            </a:r>
            <a:endParaRPr lang="fa-IR" dirty="0"/>
          </a:p>
          <a:p>
            <a:pPr algn="r" rtl="1"/>
            <a:r>
              <a:rPr lang="ps-AF" sz="3200" b="1" dirty="0" smtClean="0"/>
              <a:t>قومي یا نژادي سابقه</a:t>
            </a:r>
            <a:r>
              <a:rPr lang="fa-IR" sz="3200" b="1" dirty="0" smtClean="0"/>
              <a:t>: </a:t>
            </a:r>
            <a:r>
              <a:rPr lang="ps-AF" dirty="0"/>
              <a:t>په ډېر اټکل سره </a:t>
            </a:r>
            <a:r>
              <a:rPr lang="ps-AF" dirty="0" smtClean="0"/>
              <a:t>افریقایی الاصله </a:t>
            </a:r>
            <a:r>
              <a:rPr lang="ps-AF" dirty="0"/>
              <a:t>امریکايان نظر </a:t>
            </a:r>
            <a:r>
              <a:rPr lang="ps-AF" dirty="0" smtClean="0"/>
              <a:t>د نورو ټولو نژادونو وګړو ته د غټو کلمو په سرطان ډېر اخته کېږي او </a:t>
            </a:r>
            <a:r>
              <a:rPr lang="ps-AF" dirty="0" smtClean="0"/>
              <a:t>ترې مري</a:t>
            </a:r>
            <a:r>
              <a:rPr lang="ps-AF" dirty="0" smtClean="0"/>
              <a:t>.</a:t>
            </a:r>
            <a:endParaRPr lang="fa-IR" dirty="0"/>
          </a:p>
          <a:p>
            <a:pPr algn="r" rt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469720">
            <a:off x="-130704" y="424718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b="1" dirty="0" smtClean="0">
                <a:solidFill>
                  <a:srgbClr val="002060"/>
                </a:solidFill>
              </a:rPr>
              <a:t>د غټوکلمو سرطان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1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Theme17">
  <a:themeElements>
    <a:clrScheme name="170Gp_natural_light 3">
      <a:dk1>
        <a:srgbClr val="000000"/>
      </a:dk1>
      <a:lt1>
        <a:srgbClr val="FFFFFF"/>
      </a:lt1>
      <a:dk2>
        <a:srgbClr val="632769"/>
      </a:dk2>
      <a:lt2>
        <a:srgbClr val="C0C0C0"/>
      </a:lt2>
      <a:accent1>
        <a:srgbClr val="8B8DE1"/>
      </a:accent1>
      <a:accent2>
        <a:srgbClr val="DEA548"/>
      </a:accent2>
      <a:accent3>
        <a:srgbClr val="FFFFFF"/>
      </a:accent3>
      <a:accent4>
        <a:srgbClr val="000000"/>
      </a:accent4>
      <a:accent5>
        <a:srgbClr val="C4C5EE"/>
      </a:accent5>
      <a:accent6>
        <a:srgbClr val="C99540"/>
      </a:accent6>
      <a:hlink>
        <a:srgbClr val="58AFD2"/>
      </a:hlink>
      <a:folHlink>
        <a:srgbClr val="E2E25E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21858F"/>
        </a:dk2>
        <a:lt2>
          <a:srgbClr val="DDDDDD"/>
        </a:lt2>
        <a:accent1>
          <a:srgbClr val="66ABDA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B8D2EA"/>
        </a:accent5>
        <a:accent6>
          <a:srgbClr val="5C8A00"/>
        </a:accent6>
        <a:hlink>
          <a:srgbClr val="9369E7"/>
        </a:hlink>
        <a:folHlink>
          <a:srgbClr val="F0DA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8BEF4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3DBF8"/>
        </a:accent5>
        <a:accent6>
          <a:srgbClr val="DA820C"/>
        </a:accent6>
        <a:hlink>
          <a:srgbClr val="008080"/>
        </a:hlink>
        <a:folHlink>
          <a:srgbClr val="FFE2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632769"/>
        </a:dk2>
        <a:lt2>
          <a:srgbClr val="C0C0C0"/>
        </a:lt2>
        <a:accent1>
          <a:srgbClr val="8B8DE1"/>
        </a:accent1>
        <a:accent2>
          <a:srgbClr val="DEA548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C99540"/>
        </a:accent6>
        <a:hlink>
          <a:srgbClr val="58AFD2"/>
        </a:hlink>
        <a:folHlink>
          <a:srgbClr val="E2E2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6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8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20">
  <a:themeElements>
    <a:clrScheme name="sample_dark 3">
      <a:dk1>
        <a:srgbClr val="969696"/>
      </a:dk1>
      <a:lt1>
        <a:srgbClr val="FFFFFF"/>
      </a:lt1>
      <a:dk2>
        <a:srgbClr val="003399"/>
      </a:dk2>
      <a:lt2>
        <a:srgbClr val="FCF8A2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551D2A"/>
        </a:dk2>
        <a:lt2>
          <a:srgbClr val="EEE5A2"/>
        </a:lt2>
        <a:accent1>
          <a:srgbClr val="557FE7"/>
        </a:accent1>
        <a:accent2>
          <a:srgbClr val="EB6363"/>
        </a:accent2>
        <a:accent3>
          <a:srgbClr val="B4ABAC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003399"/>
        </a:dk2>
        <a:lt2>
          <a:srgbClr val="FCF8A2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1">
  <a:themeElements>
    <a:clrScheme name="ffffff_white_04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B65992"/>
      </a:accent1>
      <a:accent2>
        <a:srgbClr val="C07040"/>
      </a:accent2>
      <a:accent3>
        <a:srgbClr val="FFFFFF"/>
      </a:accent3>
      <a:accent4>
        <a:srgbClr val="000000"/>
      </a:accent4>
      <a:accent5>
        <a:srgbClr val="D7B5C7"/>
      </a:accent5>
      <a:accent6>
        <a:srgbClr val="AE6539"/>
      </a:accent6>
      <a:hlink>
        <a:srgbClr val="862D2D"/>
      </a:hlink>
      <a:folHlink>
        <a:srgbClr val="6B5F2E"/>
      </a:folHlink>
    </a:clrScheme>
    <a:fontScheme name="ffffff_white_0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fffff_white_04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65353"/>
        </a:accent1>
        <a:accent2>
          <a:srgbClr val="C6537E"/>
        </a:accent2>
        <a:accent3>
          <a:srgbClr val="FFFFFF"/>
        </a:accent3>
        <a:accent4>
          <a:srgbClr val="000000"/>
        </a:accent4>
        <a:accent5>
          <a:srgbClr val="DFB3B3"/>
        </a:accent5>
        <a:accent6>
          <a:srgbClr val="B34A72"/>
        </a:accent6>
        <a:hlink>
          <a:srgbClr val="993333"/>
        </a:hlink>
        <a:folHlink>
          <a:srgbClr val="993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65992"/>
        </a:accent1>
        <a:accent2>
          <a:srgbClr val="C07040"/>
        </a:accent2>
        <a:accent3>
          <a:srgbClr val="FFFFFF"/>
        </a:accent3>
        <a:accent4>
          <a:srgbClr val="000000"/>
        </a:accent4>
        <a:accent5>
          <a:srgbClr val="D7B5C7"/>
        </a:accent5>
        <a:accent6>
          <a:srgbClr val="AE6539"/>
        </a:accent6>
        <a:hlink>
          <a:srgbClr val="862D2D"/>
        </a:hlink>
        <a:folHlink>
          <a:srgbClr val="6B5F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C7186"/>
        </a:accent1>
        <a:accent2>
          <a:srgbClr val="66762D"/>
        </a:accent2>
        <a:accent3>
          <a:srgbClr val="FFFFFF"/>
        </a:accent3>
        <a:accent4>
          <a:srgbClr val="000000"/>
        </a:accent4>
        <a:accent5>
          <a:srgbClr val="AFBBC3"/>
        </a:accent5>
        <a:accent6>
          <a:srgbClr val="5C6A28"/>
        </a:accent6>
        <a:hlink>
          <a:srgbClr val="993434"/>
        </a:hlink>
        <a:folHlink>
          <a:srgbClr val="3A3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C3A3A"/>
        </a:accent1>
        <a:accent2>
          <a:srgbClr val="86742D"/>
        </a:accent2>
        <a:accent3>
          <a:srgbClr val="FFFFFF"/>
        </a:accent3>
        <a:accent4>
          <a:srgbClr val="000000"/>
        </a:accent4>
        <a:accent5>
          <a:srgbClr val="D2AEAE"/>
        </a:accent5>
        <a:accent6>
          <a:srgbClr val="796828"/>
        </a:accent6>
        <a:hlink>
          <a:srgbClr val="386B2E"/>
        </a:hlink>
        <a:folHlink>
          <a:srgbClr val="433C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65353"/>
        </a:accent1>
        <a:accent2>
          <a:srgbClr val="C6537E"/>
        </a:accent2>
        <a:accent3>
          <a:srgbClr val="FFFFFF"/>
        </a:accent3>
        <a:accent4>
          <a:srgbClr val="000000"/>
        </a:accent4>
        <a:accent5>
          <a:srgbClr val="DFB3B3"/>
        </a:accent5>
        <a:accent6>
          <a:srgbClr val="B34A72"/>
        </a:accent6>
        <a:hlink>
          <a:srgbClr val="993333"/>
        </a:hlink>
        <a:folHlink>
          <a:srgbClr val="993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65992"/>
        </a:accent1>
        <a:accent2>
          <a:srgbClr val="C07040"/>
        </a:accent2>
        <a:accent3>
          <a:srgbClr val="FFFFFF"/>
        </a:accent3>
        <a:accent4>
          <a:srgbClr val="000000"/>
        </a:accent4>
        <a:accent5>
          <a:srgbClr val="D7B5C7"/>
        </a:accent5>
        <a:accent6>
          <a:srgbClr val="AE6539"/>
        </a:accent6>
        <a:hlink>
          <a:srgbClr val="862D2D"/>
        </a:hlink>
        <a:folHlink>
          <a:srgbClr val="6B5F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C7186"/>
        </a:accent1>
        <a:accent2>
          <a:srgbClr val="66762D"/>
        </a:accent2>
        <a:accent3>
          <a:srgbClr val="FFFFFF"/>
        </a:accent3>
        <a:accent4>
          <a:srgbClr val="000000"/>
        </a:accent4>
        <a:accent5>
          <a:srgbClr val="AFBBC3"/>
        </a:accent5>
        <a:accent6>
          <a:srgbClr val="5C6A28"/>
        </a:accent6>
        <a:hlink>
          <a:srgbClr val="993434"/>
        </a:hlink>
        <a:folHlink>
          <a:srgbClr val="3A3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ffff_white_04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C3A3A"/>
        </a:accent1>
        <a:accent2>
          <a:srgbClr val="86742D"/>
        </a:accent2>
        <a:accent3>
          <a:srgbClr val="FFFFFF"/>
        </a:accent3>
        <a:accent4>
          <a:srgbClr val="000000"/>
        </a:accent4>
        <a:accent5>
          <a:srgbClr val="D2AEAE"/>
        </a:accent5>
        <a:accent6>
          <a:srgbClr val="796828"/>
        </a:accent6>
        <a:hlink>
          <a:srgbClr val="386B2E"/>
        </a:hlink>
        <a:folHlink>
          <a:srgbClr val="433C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13">
  <a:themeElements>
    <a:clrScheme name="Office Theme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8386F5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7679DE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heme16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1469</TotalTime>
  <Words>1361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Theme17</vt:lpstr>
      <vt:lpstr>Theme16</vt:lpstr>
      <vt:lpstr>Theme18</vt:lpstr>
      <vt:lpstr>Theme20</vt:lpstr>
      <vt:lpstr>Theme1</vt:lpstr>
      <vt:lpstr>Theme13</vt:lpstr>
      <vt:lpstr>1_Theme16</vt:lpstr>
      <vt:lpstr>Image</vt:lpstr>
      <vt:lpstr>د غټو کلمو سرطان</vt:lpstr>
      <vt:lpstr>موخې (هدفونه)</vt:lpstr>
      <vt:lpstr>د اسلام له نظره د روغتیا اهمیت</vt:lpstr>
      <vt:lpstr>د اسلام له نظره د روغتیا اهمیت</vt:lpstr>
      <vt:lpstr>د غټوکلمو سرطان څه دی</vt:lpstr>
      <vt:lpstr>د غټوکلمو سرطان څه شی دی؟</vt:lpstr>
      <vt:lpstr>د غټو کلمو د سرطان اعراض کوم دي؟</vt:lpstr>
      <vt:lpstr>د غټو کلمو د سرطان اعراض کوم دي؟</vt:lpstr>
      <vt:lpstr>څوک د غټوکلمو د سرطان له ګواښ سره مخ دي؟</vt:lpstr>
      <vt:lpstr>څوک د غټوکلمو د سرطان له ګواښ سره مخ دي؟</vt:lpstr>
      <vt:lpstr>د غټو کلمو د سرطان سکریننګ (چاڼول) ولې مهم دي؟</vt:lpstr>
      <vt:lpstr>د غټو کلمو د سرطان سکریننګ (چاڼول) ولې مهم دي؟</vt:lpstr>
      <vt:lpstr>د غټو کلمو د سرطان سکریننګ (چاڼول) ولې مهم دي؟</vt:lpstr>
      <vt:lpstr>هغه پوښتنې چې د  غټوکلمو د سرطان په اړه باید وپوښتل شي:</vt:lpstr>
      <vt:lpstr>PowerPoint Presentation</vt:lpstr>
      <vt:lpstr>د غټوکلمو سرطان د معلومولو لپاره کومه سکریننګ معاېنه توصیه کېږي؟</vt:lpstr>
      <vt:lpstr>تاسې په کورکې د FIT له کڅوړې څخه د ډکو میتیازو د معاېنه کولو لپاره څنګه استفاده کولی شئ؟ </vt:lpstr>
      <vt:lpstr>د FIT معاېنو پایلې (نیتجې) څه ښيي؟</vt:lpstr>
      <vt:lpstr>کولونوسکوپی (Colonoscopy)</vt:lpstr>
      <vt:lpstr>مننه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Tissue</dc:title>
  <dc:creator>Ahmad</dc:creator>
  <cp:lastModifiedBy>Guest</cp:lastModifiedBy>
  <cp:revision>108</cp:revision>
  <dcterms:created xsi:type="dcterms:W3CDTF">2011-06-18T16:47:08Z</dcterms:created>
  <dcterms:modified xsi:type="dcterms:W3CDTF">2015-06-11T22:19:27Z</dcterms:modified>
</cp:coreProperties>
</file>