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7" r:id="rId2"/>
    <p:sldMasterId id="2147483736" r:id="rId3"/>
    <p:sldMasterId id="2147483749" r:id="rId4"/>
    <p:sldMasterId id="2147483788" r:id="rId5"/>
    <p:sldMasterId id="2147483800" r:id="rId6"/>
    <p:sldMasterId id="2147483813" r:id="rId7"/>
  </p:sldMasterIdLst>
  <p:notesMasterIdLst>
    <p:notesMasterId r:id="rId28"/>
  </p:notesMasterIdLst>
  <p:sldIdLst>
    <p:sldId id="257" r:id="rId8"/>
    <p:sldId id="258" r:id="rId9"/>
    <p:sldId id="259" r:id="rId10"/>
    <p:sldId id="311" r:id="rId11"/>
    <p:sldId id="305" r:id="rId12"/>
    <p:sldId id="308" r:id="rId13"/>
    <p:sldId id="310" r:id="rId14"/>
    <p:sldId id="312" r:id="rId15"/>
    <p:sldId id="313" r:id="rId16"/>
    <p:sldId id="314" r:id="rId17"/>
    <p:sldId id="315" r:id="rId18"/>
    <p:sldId id="316" r:id="rId19"/>
    <p:sldId id="317" r:id="rId20"/>
    <p:sldId id="319" r:id="rId21"/>
    <p:sldId id="309" r:id="rId22"/>
    <p:sldId id="318" r:id="rId23"/>
    <p:sldId id="322" r:id="rId24"/>
    <p:sldId id="323" r:id="rId25"/>
    <p:sldId id="324" r:id="rId26"/>
    <p:sldId id="32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08" y="-1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765DE-6AD8-4AF1-A929-6260BAEA2699}" type="datetimeFigureOut">
              <a:rPr lang="en-US" smtClean="0"/>
              <a:pPr/>
              <a:t>6/11/2015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9B542-4818-4BC6-B7DB-78748E8A1B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959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11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C54DE656-8EDB-4175-8F03-566D2B03FDFA}" type="slidenum">
              <a:rPr lang="en-US"/>
              <a:pPr/>
              <a:t>‹#›</a:t>
            </a:fld>
            <a:endParaRPr lang="en-US" dirty="0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114800" y="5691188"/>
            <a:ext cx="1079500" cy="633412"/>
            <a:chOff x="2680" y="3678"/>
            <a:chExt cx="680" cy="399"/>
          </a:xfrm>
        </p:grpSpPr>
        <p:sp>
          <p:nvSpPr>
            <p:cNvPr id="3086" name="Text Box 14"/>
            <p:cNvSpPr txBox="1">
              <a:spLocks noChangeArrowheads="1"/>
            </p:cNvSpPr>
            <p:nvPr/>
          </p:nvSpPr>
          <p:spPr bwMode="gray">
            <a:xfrm>
              <a:off x="2680" y="3789"/>
              <a:ext cx="6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LOGO</a:t>
              </a:r>
            </a:p>
          </p:txBody>
        </p:sp>
        <p:sp>
          <p:nvSpPr>
            <p:cNvPr id="3087" name="AutoShape 15"/>
            <p:cNvSpPr>
              <a:spLocks noChangeArrowheads="1"/>
            </p:cNvSpPr>
            <p:nvPr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39850"/>
            <a:ext cx="7696200" cy="1241425"/>
          </a:xfrm>
          <a:effectLst>
            <a:outerShdw dist="53882" dir="2700000" algn="ctr" rotWithShape="0">
              <a:schemeClr val="tx1"/>
            </a:outerShdw>
          </a:effectLst>
        </p:spPr>
        <p:txBody>
          <a:bodyPr/>
          <a:lstStyle>
            <a:lvl1pPr>
              <a:defRPr sz="5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743200"/>
            <a:ext cx="63246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B8D813-D3B5-4C12-A358-06C6813D667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152400"/>
            <a:ext cx="20955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52400"/>
            <a:ext cx="61341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2B9D7-3185-4B1A-A1FE-4E6E89ED1F8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76200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066800"/>
            <a:ext cx="8229600" cy="5257800"/>
          </a:xfrm>
        </p:spPr>
        <p:txBody>
          <a:bodyPr/>
          <a:lstStyle/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86538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86538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86538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AFE7A80E-DE00-4471-AAA0-58846335145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930900" y="6384925"/>
            <a:ext cx="2895600" cy="244475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lvl1pPr>
          </a:lstStyle>
          <a:p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124200" y="6477000"/>
            <a:ext cx="1828800" cy="244475"/>
          </a:xfrm>
        </p:spPr>
        <p:txBody>
          <a:bodyPr/>
          <a:lstStyle>
            <a:lvl1pPr>
              <a:defRPr/>
            </a:lvl1pPr>
          </a:lstStyle>
          <a:p>
            <a:fld id="{C54DE656-8EDB-4175-8F03-566D2B03FD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286000" y="3962400"/>
            <a:ext cx="61722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3200400"/>
            <a:ext cx="6400800" cy="682625"/>
          </a:xfrm>
        </p:spPr>
        <p:txBody>
          <a:bodyPr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0" y="63246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281068-83C6-4FF4-8271-A65A4148C16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0" y="63246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93B6A-4C00-4A10-9E75-3ED9E33BD6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2192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0" y="63246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3F02F-57A2-4535-98E7-AB0943571E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943600" y="63246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A95C6E-2AF1-4CDB-982F-D116F74DF6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943600" y="63246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F22C5A-F883-46D4-9DB2-844AA3CCCD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943600" y="63246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7F54C-1031-4C76-9068-BC0BC2524B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281068-83C6-4FF4-8271-A65A4148C16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0" y="63246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D97729-C9A6-4502-AA19-3C1F1DAA63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0" y="63246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3318FB-4E69-48B0-A948-E4032AA00A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0" y="63246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B8D813-D3B5-4C12-A358-06C6813D667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350838"/>
            <a:ext cx="2076450" cy="5592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50838"/>
            <a:ext cx="6076950" cy="5592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0" y="63246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2B9D7-3185-4B1A-A1FE-4E6E89ED1F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50838"/>
            <a:ext cx="69342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219200"/>
            <a:ext cx="8305800" cy="4724400"/>
          </a:xfrm>
        </p:spPr>
        <p:txBody>
          <a:bodyPr/>
          <a:lstStyle/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5532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0" y="63246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971800" y="65532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AFE7A80E-DE00-4471-AAA0-58846335145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1"/>
          <p:cNvGrpSpPr>
            <a:grpSpLocks/>
          </p:cNvGrpSpPr>
          <p:nvPr/>
        </p:nvGrpSpPr>
        <p:grpSpPr bwMode="auto">
          <a:xfrm flipH="1">
            <a:off x="12700" y="692150"/>
            <a:ext cx="9093200" cy="6165850"/>
            <a:chOff x="0" y="436"/>
            <a:chExt cx="5760" cy="3884"/>
          </a:xfrm>
        </p:grpSpPr>
        <p:sp>
          <p:nvSpPr>
            <p:cNvPr id="3204" name="Line 13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94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05" name="Line 133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347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06" name="Line 134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06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07" name="Line 135"/>
            <p:cNvSpPr>
              <a:spLocks noChangeShapeType="1"/>
            </p:cNvSpPr>
            <p:nvPr userDrawn="1"/>
          </p:nvSpPr>
          <p:spPr bwMode="gray">
            <a:xfrm>
              <a:off x="1472" y="448"/>
              <a:ext cx="340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08" name="Line 136"/>
            <p:cNvSpPr>
              <a:spLocks noChangeShapeType="1"/>
            </p:cNvSpPr>
            <p:nvPr userDrawn="1"/>
          </p:nvSpPr>
          <p:spPr bwMode="gray">
            <a:xfrm>
              <a:off x="1472" y="448"/>
              <a:ext cx="278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09" name="Line 137"/>
            <p:cNvSpPr>
              <a:spLocks noChangeShapeType="1"/>
            </p:cNvSpPr>
            <p:nvPr userDrawn="1"/>
          </p:nvSpPr>
          <p:spPr bwMode="gray">
            <a:xfrm>
              <a:off x="1472" y="448"/>
              <a:ext cx="2162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10" name="Line 138"/>
            <p:cNvSpPr>
              <a:spLocks noChangeShapeType="1"/>
            </p:cNvSpPr>
            <p:nvPr userDrawn="1"/>
          </p:nvSpPr>
          <p:spPr bwMode="gray">
            <a:xfrm>
              <a:off x="1472" y="448"/>
              <a:ext cx="1612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11" name="Line 139"/>
            <p:cNvSpPr>
              <a:spLocks noChangeShapeType="1"/>
            </p:cNvSpPr>
            <p:nvPr userDrawn="1"/>
          </p:nvSpPr>
          <p:spPr bwMode="gray">
            <a:xfrm>
              <a:off x="1472" y="448"/>
              <a:ext cx="1065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12" name="Line 140"/>
            <p:cNvSpPr>
              <a:spLocks noChangeShapeType="1"/>
            </p:cNvSpPr>
            <p:nvPr userDrawn="1"/>
          </p:nvSpPr>
          <p:spPr bwMode="gray">
            <a:xfrm>
              <a:off x="1472" y="448"/>
              <a:ext cx="514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13" name="Line 141"/>
            <p:cNvSpPr>
              <a:spLocks noChangeShapeType="1"/>
            </p:cNvSpPr>
            <p:nvPr userDrawn="1"/>
          </p:nvSpPr>
          <p:spPr bwMode="gray">
            <a:xfrm>
              <a:off x="1472" y="448"/>
              <a:ext cx="0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14" name="Line 14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54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15" name="Line 143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195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16" name="Line 144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89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17" name="Line 145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58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18" name="Line 146"/>
            <p:cNvSpPr>
              <a:spLocks noChangeShapeType="1"/>
            </p:cNvSpPr>
            <p:nvPr userDrawn="1"/>
          </p:nvSpPr>
          <p:spPr bwMode="gray">
            <a:xfrm>
              <a:off x="1515" y="462"/>
              <a:ext cx="4245" cy="130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19" name="Line 147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0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20" name="Line 148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833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21" name="Line 149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613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22" name="Line 150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438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23" name="Line 151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5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24" name="Line 15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3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25" name="Line 153"/>
            <p:cNvSpPr>
              <a:spLocks noChangeShapeType="1"/>
            </p:cNvSpPr>
            <p:nvPr userDrawn="1"/>
          </p:nvSpPr>
          <p:spPr bwMode="gray">
            <a:xfrm flipH="1">
              <a:off x="0" y="449"/>
              <a:ext cx="1474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26" name="Line 154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251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27" name="Line 155"/>
            <p:cNvSpPr>
              <a:spLocks noChangeShapeType="1"/>
            </p:cNvSpPr>
            <p:nvPr userDrawn="1"/>
          </p:nvSpPr>
          <p:spPr bwMode="gray">
            <a:xfrm flipH="1">
              <a:off x="0" y="462"/>
              <a:ext cx="1461" cy="346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28" name="Line 156"/>
            <p:cNvSpPr>
              <a:spLocks noChangeShapeType="1"/>
            </p:cNvSpPr>
            <p:nvPr userDrawn="1"/>
          </p:nvSpPr>
          <p:spPr bwMode="gray">
            <a:xfrm flipH="1">
              <a:off x="249" y="463"/>
              <a:ext cx="1215" cy="38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29" name="Line 157"/>
            <p:cNvSpPr>
              <a:spLocks noChangeShapeType="1"/>
            </p:cNvSpPr>
            <p:nvPr userDrawn="1"/>
          </p:nvSpPr>
          <p:spPr bwMode="gray">
            <a:xfrm flipH="1">
              <a:off x="657" y="472"/>
              <a:ext cx="808" cy="3848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30" name="Line 158"/>
            <p:cNvSpPr>
              <a:spLocks noChangeShapeType="1"/>
            </p:cNvSpPr>
            <p:nvPr userDrawn="1"/>
          </p:nvSpPr>
          <p:spPr bwMode="gray">
            <a:xfrm flipH="1">
              <a:off x="1066" y="463"/>
              <a:ext cx="404" cy="38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31" name="Line 159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1875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32" name="Line 160"/>
            <p:cNvSpPr>
              <a:spLocks noChangeShapeType="1"/>
            </p:cNvSpPr>
            <p:nvPr userDrawn="1"/>
          </p:nvSpPr>
          <p:spPr bwMode="gray">
            <a:xfrm flipH="1">
              <a:off x="0" y="466"/>
              <a:ext cx="1447" cy="132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33" name="Line 161"/>
            <p:cNvSpPr>
              <a:spLocks noChangeShapeType="1"/>
            </p:cNvSpPr>
            <p:nvPr userDrawn="1"/>
          </p:nvSpPr>
          <p:spPr bwMode="gray">
            <a:xfrm flipH="1">
              <a:off x="0" y="449"/>
              <a:ext cx="1474" cy="89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34" name="Line 162"/>
            <p:cNvSpPr>
              <a:spLocks noChangeShapeType="1"/>
            </p:cNvSpPr>
            <p:nvPr userDrawn="1"/>
          </p:nvSpPr>
          <p:spPr bwMode="gray">
            <a:xfrm flipH="1">
              <a:off x="0" y="471"/>
              <a:ext cx="1435" cy="50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35" name="Line 163"/>
            <p:cNvSpPr>
              <a:spLocks noChangeShapeType="1"/>
            </p:cNvSpPr>
            <p:nvPr userDrawn="1"/>
          </p:nvSpPr>
          <p:spPr bwMode="gray">
            <a:xfrm flipH="1">
              <a:off x="0" y="463"/>
              <a:ext cx="1464" cy="20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36" name="Line 164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12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3" name="Group 165"/>
            <p:cNvGrpSpPr>
              <a:grpSpLocks/>
            </p:cNvGrpSpPr>
            <p:nvPr userDrawn="1"/>
          </p:nvGrpSpPr>
          <p:grpSpPr bwMode="auto">
            <a:xfrm>
              <a:off x="0" y="2063"/>
              <a:ext cx="5760" cy="1220"/>
              <a:chOff x="235" y="2750"/>
              <a:chExt cx="5241" cy="699"/>
            </a:xfrm>
          </p:grpSpPr>
          <p:sp>
            <p:nvSpPr>
              <p:cNvPr id="3238" name="Line 166"/>
              <p:cNvSpPr>
                <a:spLocks noChangeShapeType="1"/>
              </p:cNvSpPr>
              <p:nvPr/>
            </p:nvSpPr>
            <p:spPr bwMode="gray">
              <a:xfrm>
                <a:off x="235" y="3449"/>
                <a:ext cx="5241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239" name="Line 167"/>
              <p:cNvSpPr>
                <a:spLocks noChangeShapeType="1"/>
              </p:cNvSpPr>
              <p:nvPr/>
            </p:nvSpPr>
            <p:spPr bwMode="gray">
              <a:xfrm>
                <a:off x="235" y="3191"/>
                <a:ext cx="5241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240" name="Line 168"/>
              <p:cNvSpPr>
                <a:spLocks noChangeShapeType="1"/>
              </p:cNvSpPr>
              <p:nvPr/>
            </p:nvSpPr>
            <p:spPr bwMode="gray">
              <a:xfrm>
                <a:off x="235" y="2958"/>
                <a:ext cx="5239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241" name="Line 169"/>
              <p:cNvSpPr>
                <a:spLocks noChangeShapeType="1"/>
              </p:cNvSpPr>
              <p:nvPr/>
            </p:nvSpPr>
            <p:spPr bwMode="gray">
              <a:xfrm>
                <a:off x="235" y="2750"/>
                <a:ext cx="5239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3242" name="Line 170"/>
            <p:cNvSpPr>
              <a:spLocks noChangeShapeType="1"/>
            </p:cNvSpPr>
            <p:nvPr userDrawn="1"/>
          </p:nvSpPr>
          <p:spPr bwMode="gray">
            <a:xfrm>
              <a:off x="0" y="1753"/>
              <a:ext cx="576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43" name="Line 171"/>
            <p:cNvSpPr>
              <a:spLocks noChangeShapeType="1"/>
            </p:cNvSpPr>
            <p:nvPr userDrawn="1"/>
          </p:nvSpPr>
          <p:spPr bwMode="gray">
            <a:xfrm flipV="1">
              <a:off x="0" y="1455"/>
              <a:ext cx="5760" cy="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44" name="Line 172"/>
            <p:cNvSpPr>
              <a:spLocks noChangeShapeType="1"/>
            </p:cNvSpPr>
            <p:nvPr userDrawn="1"/>
          </p:nvSpPr>
          <p:spPr bwMode="gray">
            <a:xfrm>
              <a:off x="0" y="1182"/>
              <a:ext cx="5760" cy="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45" name="Line 173"/>
            <p:cNvSpPr>
              <a:spLocks noChangeShapeType="1"/>
            </p:cNvSpPr>
            <p:nvPr userDrawn="1"/>
          </p:nvSpPr>
          <p:spPr bwMode="gray">
            <a:xfrm>
              <a:off x="0" y="965"/>
              <a:ext cx="5734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46" name="Line 174"/>
            <p:cNvSpPr>
              <a:spLocks noChangeShapeType="1"/>
            </p:cNvSpPr>
            <p:nvPr userDrawn="1"/>
          </p:nvSpPr>
          <p:spPr bwMode="gray">
            <a:xfrm flipV="1">
              <a:off x="0" y="780"/>
              <a:ext cx="5760" cy="1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47" name="Line 175"/>
            <p:cNvSpPr>
              <a:spLocks noChangeShapeType="1"/>
            </p:cNvSpPr>
            <p:nvPr userDrawn="1"/>
          </p:nvSpPr>
          <p:spPr bwMode="gray">
            <a:xfrm>
              <a:off x="0" y="661"/>
              <a:ext cx="5760" cy="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48" name="Line 176"/>
            <p:cNvSpPr>
              <a:spLocks noChangeShapeType="1"/>
            </p:cNvSpPr>
            <p:nvPr userDrawn="1"/>
          </p:nvSpPr>
          <p:spPr bwMode="gray">
            <a:xfrm flipV="1">
              <a:off x="0" y="558"/>
              <a:ext cx="5760" cy="1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49" name="Line 177"/>
            <p:cNvSpPr>
              <a:spLocks noChangeShapeType="1"/>
            </p:cNvSpPr>
            <p:nvPr userDrawn="1"/>
          </p:nvSpPr>
          <p:spPr bwMode="gray">
            <a:xfrm>
              <a:off x="25" y="521"/>
              <a:ext cx="5735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50" name="Line 178"/>
            <p:cNvSpPr>
              <a:spLocks noChangeShapeType="1"/>
            </p:cNvSpPr>
            <p:nvPr userDrawn="1"/>
          </p:nvSpPr>
          <p:spPr bwMode="gray">
            <a:xfrm>
              <a:off x="0" y="482"/>
              <a:ext cx="576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457200" y="5334000"/>
            <a:ext cx="70866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fld id="{C54DE656-8EDB-4175-8F03-566D2B03FDFA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" name="Group 179"/>
          <p:cNvGrpSpPr>
            <a:grpSpLocks/>
          </p:cNvGrpSpPr>
          <p:nvPr/>
        </p:nvGrpSpPr>
        <p:grpSpPr bwMode="auto">
          <a:xfrm flipH="1">
            <a:off x="0" y="0"/>
            <a:ext cx="9144000" cy="2159000"/>
            <a:chOff x="-1" y="0"/>
            <a:chExt cx="5769" cy="1360"/>
          </a:xfrm>
        </p:grpSpPr>
        <p:sp>
          <p:nvSpPr>
            <p:cNvPr id="3252" name="Freeform 180"/>
            <p:cNvSpPr>
              <a:spLocks/>
            </p:cNvSpPr>
            <p:nvPr/>
          </p:nvSpPr>
          <p:spPr bwMode="gray">
            <a:xfrm>
              <a:off x="0" y="0"/>
              <a:ext cx="5768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16"/>
                </a:cxn>
                <a:cxn ang="0">
                  <a:pos x="1496" y="460"/>
                </a:cxn>
                <a:cxn ang="0">
                  <a:pos x="5768" y="1360"/>
                </a:cxn>
                <a:cxn ang="0">
                  <a:pos x="5768" y="0"/>
                </a:cxn>
                <a:cxn ang="0">
                  <a:pos x="0" y="0"/>
                </a:cxn>
              </a:cxnLst>
              <a:rect l="0" t="0" r="r" b="b"/>
              <a:pathLst>
                <a:path w="5768" h="1360">
                  <a:moveTo>
                    <a:pt x="0" y="0"/>
                  </a:moveTo>
                  <a:lnTo>
                    <a:pt x="0" y="616"/>
                  </a:lnTo>
                  <a:cubicBezTo>
                    <a:pt x="72" y="608"/>
                    <a:pt x="264" y="510"/>
                    <a:pt x="1496" y="460"/>
                  </a:cubicBezTo>
                  <a:cubicBezTo>
                    <a:pt x="2728" y="411"/>
                    <a:pt x="4632" y="672"/>
                    <a:pt x="5768" y="1360"/>
                  </a:cubicBezTo>
                  <a:lnTo>
                    <a:pt x="5768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3529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53" name="Freeform 181"/>
            <p:cNvSpPr>
              <a:spLocks/>
            </p:cNvSpPr>
            <p:nvPr/>
          </p:nvSpPr>
          <p:spPr bwMode="gray">
            <a:xfrm>
              <a:off x="-1" y="0"/>
              <a:ext cx="5761" cy="11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32"/>
                </a:cxn>
                <a:cxn ang="0">
                  <a:pos x="1521" y="448"/>
                </a:cxn>
                <a:cxn ang="0">
                  <a:pos x="5761" y="1104"/>
                </a:cxn>
                <a:cxn ang="0">
                  <a:pos x="5760" y="8"/>
                </a:cxn>
                <a:cxn ang="0">
                  <a:pos x="0" y="0"/>
                </a:cxn>
              </a:cxnLst>
              <a:rect l="0" t="0" r="r" b="b"/>
              <a:pathLst>
                <a:path w="5761" h="1104">
                  <a:moveTo>
                    <a:pt x="0" y="0"/>
                  </a:moveTo>
                  <a:lnTo>
                    <a:pt x="0" y="632"/>
                  </a:lnTo>
                  <a:cubicBezTo>
                    <a:pt x="72" y="625"/>
                    <a:pt x="401" y="504"/>
                    <a:pt x="1521" y="448"/>
                  </a:cubicBezTo>
                  <a:cubicBezTo>
                    <a:pt x="2641" y="392"/>
                    <a:pt x="4505" y="504"/>
                    <a:pt x="5761" y="1104"/>
                  </a:cubicBezTo>
                  <a:lnTo>
                    <a:pt x="5760" y="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3254" name="Picture 182" descr="figure07_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5638800" y="3124200"/>
            <a:ext cx="2447925" cy="2044700"/>
          </a:xfrm>
          <a:prstGeom prst="rect">
            <a:avLst/>
          </a:prstGeom>
          <a:noFill/>
        </p:spPr>
      </p:pic>
      <p:pic>
        <p:nvPicPr>
          <p:cNvPr id="3255" name="Picture 183" descr="figure07_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7019925" y="4005263"/>
            <a:ext cx="2124075" cy="1774825"/>
          </a:xfrm>
          <a:prstGeom prst="rect">
            <a:avLst/>
          </a:prstGeom>
          <a:noFill/>
        </p:spPr>
      </p:pic>
      <p:pic>
        <p:nvPicPr>
          <p:cNvPr id="3256" name="Picture 184" descr="figure07_o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6227763" y="4868863"/>
            <a:ext cx="1619250" cy="1352550"/>
          </a:xfrm>
          <a:prstGeom prst="rect">
            <a:avLst/>
          </a:prstGeom>
          <a:noFill/>
        </p:spPr>
      </p:pic>
      <p:sp>
        <p:nvSpPr>
          <p:cNvPr id="3258" name="Rectangle 186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457200" y="4191000"/>
            <a:ext cx="5410200" cy="12192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altLang="ko-KR" smtClean="0"/>
              <a:t>Click to edit Master title style</a:t>
            </a:r>
            <a:endParaRPr lang="en-US" altLang="ko-KR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white">
          <a:xfrm>
            <a:off x="228600" y="304800"/>
            <a:ext cx="152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  <a:latin typeface="Verdana" pitchFamily="34" charset="0"/>
              </a:rPr>
              <a:t>LOGO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281068-83C6-4FF4-8271-A65A4148C16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93B6A-4C00-4A10-9E75-3ED9E33BD6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6288" y="1347788"/>
            <a:ext cx="3802062" cy="4914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0750" y="1347788"/>
            <a:ext cx="3803650" cy="4914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3F02F-57A2-4535-98E7-AB0943571E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A95C6E-2AF1-4CDB-982F-D116F74DF6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93B6A-4C00-4A10-9E75-3ED9E33BD6E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F22C5A-F883-46D4-9DB2-844AA3CCCD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7F54C-1031-4C76-9068-BC0BC2524B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D97729-C9A6-4502-AA19-3C1F1DAA63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3318FB-4E69-48B0-A948-E4032AA00A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B8D813-D3B5-4C12-A358-06C6813D667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3238" y="209550"/>
            <a:ext cx="2024062" cy="60531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6288" y="209550"/>
            <a:ext cx="5924550" cy="60531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2B9D7-3185-4B1A-A1FE-4E6E89ED1F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09550"/>
            <a:ext cx="73914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76288" y="1347788"/>
            <a:ext cx="7758112" cy="4914900"/>
          </a:xfrm>
        </p:spPr>
        <p:txBody>
          <a:bodyPr/>
          <a:lstStyle/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2937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29375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2937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AFE7A80E-DE00-4471-AAA0-58846335145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Freeform 17"/>
          <p:cNvSpPr>
            <a:spLocks/>
          </p:cNvSpPr>
          <p:nvPr/>
        </p:nvSpPr>
        <p:spPr bwMode="gray">
          <a:xfrm>
            <a:off x="-166688" y="-12700"/>
            <a:ext cx="9310688" cy="6878638"/>
          </a:xfrm>
          <a:custGeom>
            <a:avLst/>
            <a:gdLst/>
            <a:ahLst/>
            <a:cxnLst>
              <a:cxn ang="0">
                <a:pos x="5865" y="2870"/>
              </a:cxn>
              <a:cxn ang="0">
                <a:pos x="4934" y="3427"/>
              </a:cxn>
              <a:cxn ang="0">
                <a:pos x="3003" y="3839"/>
              </a:cxn>
              <a:cxn ang="0">
                <a:pos x="1319" y="3610"/>
              </a:cxn>
              <a:cxn ang="0">
                <a:pos x="145" y="2327"/>
              </a:cxn>
              <a:cxn ang="0">
                <a:pos x="519" y="553"/>
              </a:cxn>
              <a:cxn ang="0">
                <a:pos x="1130" y="8"/>
              </a:cxn>
              <a:cxn ang="0">
                <a:pos x="98" y="0"/>
              </a:cxn>
              <a:cxn ang="0">
                <a:pos x="94" y="4328"/>
              </a:cxn>
              <a:cxn ang="0">
                <a:pos x="5862" y="4333"/>
              </a:cxn>
            </a:cxnLst>
            <a:rect l="0" t="0" r="r" b="b"/>
            <a:pathLst>
              <a:path w="5865" h="4333">
                <a:moveTo>
                  <a:pt x="5865" y="2870"/>
                </a:moveTo>
                <a:cubicBezTo>
                  <a:pt x="5766" y="3006"/>
                  <a:pt x="5616" y="3111"/>
                  <a:pt x="4934" y="3427"/>
                </a:cubicBezTo>
                <a:cubicBezTo>
                  <a:pt x="4254" y="3742"/>
                  <a:pt x="3605" y="3809"/>
                  <a:pt x="3003" y="3839"/>
                </a:cubicBezTo>
                <a:cubicBezTo>
                  <a:pt x="2401" y="3869"/>
                  <a:pt x="1795" y="3862"/>
                  <a:pt x="1319" y="3610"/>
                </a:cubicBezTo>
                <a:cubicBezTo>
                  <a:pt x="784" y="3413"/>
                  <a:pt x="233" y="2771"/>
                  <a:pt x="145" y="2327"/>
                </a:cubicBezTo>
                <a:cubicBezTo>
                  <a:pt x="0" y="1528"/>
                  <a:pt x="308" y="844"/>
                  <a:pt x="519" y="553"/>
                </a:cubicBezTo>
                <a:cubicBezTo>
                  <a:pt x="729" y="262"/>
                  <a:pt x="1076" y="17"/>
                  <a:pt x="1130" y="8"/>
                </a:cubicBezTo>
                <a:lnTo>
                  <a:pt x="98" y="0"/>
                </a:lnTo>
                <a:lnTo>
                  <a:pt x="94" y="4328"/>
                </a:lnTo>
                <a:lnTo>
                  <a:pt x="5862" y="4333"/>
                </a:ln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088" name="Freeform 16"/>
          <p:cNvSpPr>
            <a:spLocks/>
          </p:cNvSpPr>
          <p:nvPr/>
        </p:nvSpPr>
        <p:spPr bwMode="ltGray">
          <a:xfrm>
            <a:off x="-15875" y="-3175"/>
            <a:ext cx="9159875" cy="6865938"/>
          </a:xfrm>
          <a:custGeom>
            <a:avLst/>
            <a:gdLst/>
            <a:ahLst/>
            <a:cxnLst>
              <a:cxn ang="0">
                <a:pos x="0" y="445"/>
              </a:cxn>
              <a:cxn ang="0">
                <a:pos x="0" y="4322"/>
              </a:cxn>
              <a:cxn ang="0">
                <a:pos x="3976" y="4325"/>
              </a:cxn>
              <a:cxn ang="0">
                <a:pos x="4975" y="3860"/>
              </a:cxn>
              <a:cxn ang="0">
                <a:pos x="5770" y="3261"/>
              </a:cxn>
              <a:cxn ang="0">
                <a:pos x="5770" y="2818"/>
              </a:cxn>
              <a:cxn ang="0">
                <a:pos x="4865" y="3312"/>
              </a:cxn>
              <a:cxn ang="0">
                <a:pos x="2853" y="3778"/>
              </a:cxn>
              <a:cxn ang="0">
                <a:pos x="1025" y="3403"/>
              </a:cxn>
              <a:cxn ang="0">
                <a:pos x="129" y="2288"/>
              </a:cxn>
              <a:cxn ang="0">
                <a:pos x="531" y="514"/>
              </a:cxn>
              <a:cxn ang="0">
                <a:pos x="1080" y="2"/>
              </a:cxn>
              <a:cxn ang="0">
                <a:pos x="481" y="0"/>
              </a:cxn>
              <a:cxn ang="0">
                <a:pos x="184" y="248"/>
              </a:cxn>
              <a:cxn ang="0">
                <a:pos x="0" y="445"/>
              </a:cxn>
            </a:cxnLst>
            <a:rect l="0" t="0" r="r" b="b"/>
            <a:pathLst>
              <a:path w="5770" h="4325">
                <a:moveTo>
                  <a:pt x="0" y="445"/>
                </a:moveTo>
                <a:lnTo>
                  <a:pt x="0" y="4322"/>
                </a:lnTo>
                <a:lnTo>
                  <a:pt x="3976" y="4325"/>
                </a:lnTo>
                <a:cubicBezTo>
                  <a:pt x="4424" y="4168"/>
                  <a:pt x="4665" y="4052"/>
                  <a:pt x="4975" y="3860"/>
                </a:cubicBezTo>
                <a:cubicBezTo>
                  <a:pt x="5285" y="3668"/>
                  <a:pt x="5638" y="3435"/>
                  <a:pt x="5770" y="3261"/>
                </a:cubicBezTo>
                <a:lnTo>
                  <a:pt x="5770" y="2818"/>
                </a:lnTo>
                <a:cubicBezTo>
                  <a:pt x="5747" y="2832"/>
                  <a:pt x="5548" y="2996"/>
                  <a:pt x="4865" y="3312"/>
                </a:cubicBezTo>
                <a:cubicBezTo>
                  <a:pt x="4182" y="3628"/>
                  <a:pt x="3493" y="3763"/>
                  <a:pt x="2853" y="3778"/>
                </a:cubicBezTo>
                <a:cubicBezTo>
                  <a:pt x="2213" y="3793"/>
                  <a:pt x="1592" y="3723"/>
                  <a:pt x="1025" y="3403"/>
                </a:cubicBezTo>
                <a:cubicBezTo>
                  <a:pt x="458" y="3083"/>
                  <a:pt x="248" y="2745"/>
                  <a:pt x="129" y="2288"/>
                </a:cubicBezTo>
                <a:cubicBezTo>
                  <a:pt x="10" y="1831"/>
                  <a:pt x="65" y="1026"/>
                  <a:pt x="531" y="514"/>
                </a:cubicBezTo>
                <a:cubicBezTo>
                  <a:pt x="997" y="2"/>
                  <a:pt x="1071" y="29"/>
                  <a:pt x="1080" y="2"/>
                </a:cubicBezTo>
                <a:lnTo>
                  <a:pt x="481" y="0"/>
                </a:lnTo>
                <a:cubicBezTo>
                  <a:pt x="376" y="68"/>
                  <a:pt x="264" y="174"/>
                  <a:pt x="184" y="248"/>
                </a:cubicBezTo>
                <a:cubicBezTo>
                  <a:pt x="104" y="322"/>
                  <a:pt x="38" y="404"/>
                  <a:pt x="0" y="445"/>
                </a:cubicBez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590800"/>
            <a:ext cx="7772400" cy="1470025"/>
          </a:xfrm>
          <a:effectLst>
            <a:outerShdw dist="53882" dir="2700000" algn="ctr" rotWithShape="0">
              <a:srgbClr val="000000"/>
            </a:outerShdw>
          </a:effectLst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962400"/>
            <a:ext cx="6400800" cy="685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90" name="AutoShape 18"/>
          <p:cNvSpPr>
            <a:spLocks noChangeArrowheads="1"/>
          </p:cNvSpPr>
          <p:nvPr/>
        </p:nvSpPr>
        <p:spPr bwMode="gray">
          <a:xfrm rot="5400000">
            <a:off x="4381500" y="5730875"/>
            <a:ext cx="381000" cy="1066800"/>
          </a:xfrm>
          <a:prstGeom prst="moon">
            <a:avLst>
              <a:gd name="adj" fmla="val 16250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281068-83C6-4FF4-8271-A65A4148C16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93B6A-4C00-4A10-9E75-3ED9E33BD6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0668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0668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3F02F-57A2-4535-98E7-AB0943571EE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3F02F-57A2-4535-98E7-AB0943571E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A95C6E-2AF1-4CDB-982F-D116F74DF6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F22C5A-F883-46D4-9DB2-844AA3CCCD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7F54C-1031-4C76-9068-BC0BC2524B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D97729-C9A6-4502-AA19-3C1F1DAA63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3318FB-4E69-48B0-A948-E4032AA00A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B8D813-D3B5-4C12-A358-06C6813D667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2B9D7-3185-4B1A-A1FE-4E6E89ED1F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13525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AFE7A80E-DE00-4471-AAA0-58846335145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54DE656-8EDB-4175-8F03-566D2B03FD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A95C6E-2AF1-4CDB-982F-D116F74DF6F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281068-83C6-4FF4-8271-A65A4148C16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93B6A-4C00-4A10-9E75-3ED9E33BD6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3F02F-57A2-4535-98E7-AB0943571E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A95C6E-2AF1-4CDB-982F-D116F74DF6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F22C5A-F883-46D4-9DB2-844AA3CCCD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7F54C-1031-4C76-9068-BC0BC2524B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D97729-C9A6-4502-AA19-3C1F1DAA63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3318FB-4E69-48B0-A948-E4032AA00A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B8D813-D3B5-4C12-A358-06C6813D667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2B9D7-3185-4B1A-A1FE-4E6E89ED1F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F22C5A-F883-46D4-9DB2-844AA3CCCD6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6553200" y="6372225"/>
            <a:ext cx="2133600" cy="244475"/>
          </a:xfrm>
        </p:spPr>
        <p:txBody>
          <a:bodyPr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372100" y="428625"/>
            <a:ext cx="2297113" cy="244475"/>
          </a:xfrm>
        </p:spPr>
        <p:txBody>
          <a:bodyPr/>
          <a:lstStyle>
            <a:lvl1pPr>
              <a:defRPr b="1" i="1"/>
            </a:lvl1pPr>
          </a:lstStyle>
          <a:p>
            <a:r>
              <a:rPr lang="en-US"/>
              <a:t>www.Win2Farsi.com   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733800" y="6384925"/>
            <a:ext cx="2133600" cy="244475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48EFB8F7-10A4-4D86-A411-7620A9D4F91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3352800"/>
            <a:ext cx="4876800" cy="3048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790825"/>
            <a:ext cx="6781800" cy="533400"/>
          </a:xfrm>
        </p:spPr>
        <p:txBody>
          <a:bodyPr/>
          <a:lstStyle>
            <a:lvl1pPr>
              <a:defRPr sz="40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3281068-83C6-4FF4-8271-A65A4148C1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C793B6A-4C00-4A10-9E75-3ED9E33BD6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447800"/>
            <a:ext cx="401955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0" y="1447800"/>
            <a:ext cx="401955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BB3F02F-57A2-4535-98E7-AB0943571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4A95C6E-2AF1-4CDB-982F-D116F74DF6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3F22C5A-F883-46D4-9DB2-844AA3CCCD6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9E7F54C-1031-4C76-9068-BC0BC2524B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D97729-C9A6-4502-AA19-3C1F1DAA63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3318FB-4E69-48B0-A948-E4032AA00A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B8D813-D3B5-4C12-A358-06C6813D66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7F54C-1031-4C76-9068-BC0BC2524BF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7025" y="571500"/>
            <a:ext cx="2047875" cy="5753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71500"/>
            <a:ext cx="5991225" cy="5753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62B9D7-3185-4B1A-A1FE-4E6E89ED1F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71500"/>
            <a:ext cx="7162800" cy="487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447800"/>
            <a:ext cx="8191500" cy="48768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086600" y="6537325"/>
            <a:ext cx="1752600" cy="32067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191000" y="6553200"/>
            <a:ext cx="838200" cy="261938"/>
          </a:xfrm>
        </p:spPr>
        <p:txBody>
          <a:bodyPr/>
          <a:lstStyle>
            <a:lvl1pPr>
              <a:defRPr/>
            </a:lvl1pPr>
          </a:lstStyle>
          <a:p>
            <a:fld id="{AFE7A80E-DE00-4471-AAA0-5884633514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81000" y="6553200"/>
            <a:ext cx="1905000" cy="261938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930900" y="6384925"/>
            <a:ext cx="2895600" cy="244475"/>
          </a:xfrm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lvl1pPr>
          </a:lstStyle>
          <a:p>
            <a:r>
              <a:rPr lang="en-US"/>
              <a:t>Edit your company slogan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124200" y="6477000"/>
            <a:ext cx="1828800" cy="244475"/>
          </a:xfrm>
        </p:spPr>
        <p:txBody>
          <a:bodyPr/>
          <a:lstStyle>
            <a:lvl1pPr>
              <a:defRPr/>
            </a:lvl1pPr>
          </a:lstStyle>
          <a:p>
            <a:fld id="{658F8C12-4178-4F02-B362-5C63BBB25F6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286000" y="3962400"/>
            <a:ext cx="61722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3200400"/>
            <a:ext cx="6400800" cy="682625"/>
          </a:xfrm>
        </p:spPr>
        <p:txBody>
          <a:bodyPr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www.Win2Farsi.com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05519-DDD1-45F2-9AE0-7B1613C221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www.Win2Farsi.com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9669D2-C524-419E-810F-D6A59A281B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2192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www.Win2Farsi.com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2DB149-69F4-4840-87C1-F0FBD869D0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www.Win2Farsi.com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3A7C82-98BF-4E6E-912B-0CA3EE5616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www.Win2Farsi.com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9CEEB8-29B8-4B87-A836-2ED278E85F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www.Win2Farsi.com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2D0B30-8411-476C-8650-58FBF3BA4B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www.Win2Farsi.com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0CD494-A133-4EC3-938D-040A9FE6BA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D97729-C9A6-4502-AA19-3C1F1DAA639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www.Win2Farsi.com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B0981D-127A-46BD-ADC9-056B0B32B2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www.Win2Farsi.com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8052FF-845F-4645-BD90-C838CD2930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350838"/>
            <a:ext cx="2076450" cy="5592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50838"/>
            <a:ext cx="6076950" cy="5592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www.Win2Farsi.com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1ABAE5-1C0C-4719-BCA1-C7A09DBA2A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50838"/>
            <a:ext cx="69342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219200"/>
            <a:ext cx="8305800" cy="47244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5532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0" y="63246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www.Win2Farsi.com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971800" y="65532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8F5F7015-81CA-4582-B87E-5A5F735725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3318FB-4E69-48B0-A948-E4032AA00AB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8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10.jpe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ags" Target="../tags/tag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61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vmlDrawing" Target="../drawings/vmlDrawing1.v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AutoShape 43"/>
          <p:cNvSpPr>
            <a:spLocks noChangeArrowheads="1"/>
          </p:cNvSpPr>
          <p:nvPr/>
        </p:nvSpPr>
        <p:spPr bwMode="white">
          <a:xfrm>
            <a:off x="239713" y="773113"/>
            <a:ext cx="8653462" cy="5780087"/>
          </a:xfrm>
          <a:prstGeom prst="roundRect">
            <a:avLst>
              <a:gd name="adj" fmla="val 6648"/>
            </a:avLst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2117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66" name="AutoShape 42"/>
          <p:cNvSpPr>
            <a:spLocks noChangeArrowheads="1"/>
          </p:cNvSpPr>
          <p:nvPr/>
        </p:nvSpPr>
        <p:spPr bwMode="auto">
          <a:xfrm>
            <a:off x="304800" y="838200"/>
            <a:ext cx="8534400" cy="5649913"/>
          </a:xfrm>
          <a:prstGeom prst="roundRect">
            <a:avLst>
              <a:gd name="adj" fmla="val 6250"/>
            </a:avLst>
          </a:prstGeom>
          <a:solidFill>
            <a:schemeClr val="bg1">
              <a:alpha val="89999"/>
            </a:schemeClr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57" name="AutoShape 33"/>
          <p:cNvSpPr>
            <a:spLocks noChangeArrowheads="1"/>
          </p:cNvSpPr>
          <p:nvPr/>
        </p:nvSpPr>
        <p:spPr bwMode="gray">
          <a:xfrm rot="-37800000">
            <a:off x="163513" y="338138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tx1">
              <a:alpha val="84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58" name="AutoShape 34"/>
          <p:cNvSpPr>
            <a:spLocks noChangeArrowheads="1"/>
          </p:cNvSpPr>
          <p:nvPr/>
        </p:nvSpPr>
        <p:spPr bwMode="gray">
          <a:xfrm rot="-37800000">
            <a:off x="468313" y="338138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tx1">
              <a:alpha val="56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59" name="AutoShape 35"/>
          <p:cNvSpPr>
            <a:spLocks noChangeArrowheads="1"/>
          </p:cNvSpPr>
          <p:nvPr/>
        </p:nvSpPr>
        <p:spPr bwMode="gray">
          <a:xfrm rot="-37800000">
            <a:off x="773113" y="338138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tx1">
              <a:alpha val="27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066800"/>
            <a:ext cx="822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86538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86538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86538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14CB280-9104-4296-B356-5CB552462FC9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152400"/>
            <a:ext cx="76200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Rectangle 50"/>
          <p:cNvSpPr>
            <a:spLocks noChangeArrowheads="1"/>
          </p:cNvSpPr>
          <p:nvPr/>
        </p:nvSpPr>
        <p:spPr bwMode="gray">
          <a:xfrm>
            <a:off x="2133600" y="381000"/>
            <a:ext cx="7010400" cy="5334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>
                  <a:alpha val="32001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75" name="Rectangle 51"/>
          <p:cNvSpPr>
            <a:spLocks noChangeArrowheads="1"/>
          </p:cNvSpPr>
          <p:nvPr/>
        </p:nvSpPr>
        <p:spPr bwMode="gray">
          <a:xfrm>
            <a:off x="1981200" y="457200"/>
            <a:ext cx="7162800" cy="381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>
                  <a:alpha val="32001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305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304800" y="65532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2971800" y="65532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D099D30-4B5B-4893-B5EB-D9D79E7B1054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828800" y="350838"/>
            <a:ext cx="6934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0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-12700" y="692150"/>
            <a:ext cx="9144000" cy="6165850"/>
            <a:chOff x="0" y="436"/>
            <a:chExt cx="5760" cy="3884"/>
          </a:xfrm>
        </p:grpSpPr>
        <p:sp>
          <p:nvSpPr>
            <p:cNvPr id="1040" name="Line 16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94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41" name="Line 17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347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42" name="Line 18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06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43" name="Line 19"/>
            <p:cNvSpPr>
              <a:spLocks noChangeShapeType="1"/>
            </p:cNvSpPr>
            <p:nvPr userDrawn="1"/>
          </p:nvSpPr>
          <p:spPr bwMode="gray">
            <a:xfrm>
              <a:off x="1472" y="448"/>
              <a:ext cx="340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44" name="Line 20"/>
            <p:cNvSpPr>
              <a:spLocks noChangeShapeType="1"/>
            </p:cNvSpPr>
            <p:nvPr userDrawn="1"/>
          </p:nvSpPr>
          <p:spPr bwMode="gray">
            <a:xfrm>
              <a:off x="1472" y="448"/>
              <a:ext cx="278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45" name="Line 21"/>
            <p:cNvSpPr>
              <a:spLocks noChangeShapeType="1"/>
            </p:cNvSpPr>
            <p:nvPr userDrawn="1"/>
          </p:nvSpPr>
          <p:spPr bwMode="gray">
            <a:xfrm>
              <a:off x="1472" y="448"/>
              <a:ext cx="2162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46" name="Line 2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1612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47" name="Line 23"/>
            <p:cNvSpPr>
              <a:spLocks noChangeShapeType="1"/>
            </p:cNvSpPr>
            <p:nvPr userDrawn="1"/>
          </p:nvSpPr>
          <p:spPr bwMode="gray">
            <a:xfrm>
              <a:off x="1472" y="448"/>
              <a:ext cx="1065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48" name="Line 24"/>
            <p:cNvSpPr>
              <a:spLocks noChangeShapeType="1"/>
            </p:cNvSpPr>
            <p:nvPr userDrawn="1"/>
          </p:nvSpPr>
          <p:spPr bwMode="gray">
            <a:xfrm>
              <a:off x="1472" y="448"/>
              <a:ext cx="514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49" name="Line 25"/>
            <p:cNvSpPr>
              <a:spLocks noChangeShapeType="1"/>
            </p:cNvSpPr>
            <p:nvPr userDrawn="1"/>
          </p:nvSpPr>
          <p:spPr bwMode="gray">
            <a:xfrm>
              <a:off x="1472" y="448"/>
              <a:ext cx="0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50" name="Line 26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54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51" name="Line 27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195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52" name="Line 28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89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53" name="Line 29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58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54" name="Line 30"/>
            <p:cNvSpPr>
              <a:spLocks noChangeShapeType="1"/>
            </p:cNvSpPr>
            <p:nvPr userDrawn="1"/>
          </p:nvSpPr>
          <p:spPr bwMode="gray">
            <a:xfrm>
              <a:off x="1515" y="462"/>
              <a:ext cx="4245" cy="130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55" name="Line 31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0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56" name="Line 3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833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57" name="Line 33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613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58" name="Line 34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438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59" name="Line 35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5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60" name="Line 36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3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61" name="Line 37"/>
            <p:cNvSpPr>
              <a:spLocks noChangeShapeType="1"/>
            </p:cNvSpPr>
            <p:nvPr userDrawn="1"/>
          </p:nvSpPr>
          <p:spPr bwMode="gray">
            <a:xfrm flipH="1">
              <a:off x="0" y="449"/>
              <a:ext cx="1474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62" name="Line 38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251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63" name="Line 39"/>
            <p:cNvSpPr>
              <a:spLocks noChangeShapeType="1"/>
            </p:cNvSpPr>
            <p:nvPr userDrawn="1"/>
          </p:nvSpPr>
          <p:spPr bwMode="gray">
            <a:xfrm flipH="1">
              <a:off x="0" y="462"/>
              <a:ext cx="1461" cy="346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64" name="Line 40"/>
            <p:cNvSpPr>
              <a:spLocks noChangeShapeType="1"/>
            </p:cNvSpPr>
            <p:nvPr userDrawn="1"/>
          </p:nvSpPr>
          <p:spPr bwMode="gray">
            <a:xfrm flipH="1">
              <a:off x="249" y="463"/>
              <a:ext cx="1215" cy="38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65" name="Line 41"/>
            <p:cNvSpPr>
              <a:spLocks noChangeShapeType="1"/>
            </p:cNvSpPr>
            <p:nvPr userDrawn="1"/>
          </p:nvSpPr>
          <p:spPr bwMode="gray">
            <a:xfrm flipH="1">
              <a:off x="657" y="472"/>
              <a:ext cx="808" cy="3848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66" name="Line 42"/>
            <p:cNvSpPr>
              <a:spLocks noChangeShapeType="1"/>
            </p:cNvSpPr>
            <p:nvPr userDrawn="1"/>
          </p:nvSpPr>
          <p:spPr bwMode="gray">
            <a:xfrm flipH="1">
              <a:off x="1066" y="463"/>
              <a:ext cx="404" cy="38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67" name="Line 43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1875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68" name="Line 44"/>
            <p:cNvSpPr>
              <a:spLocks noChangeShapeType="1"/>
            </p:cNvSpPr>
            <p:nvPr userDrawn="1"/>
          </p:nvSpPr>
          <p:spPr bwMode="gray">
            <a:xfrm flipH="1">
              <a:off x="0" y="466"/>
              <a:ext cx="1447" cy="132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69" name="Line 45"/>
            <p:cNvSpPr>
              <a:spLocks noChangeShapeType="1"/>
            </p:cNvSpPr>
            <p:nvPr userDrawn="1"/>
          </p:nvSpPr>
          <p:spPr bwMode="gray">
            <a:xfrm flipH="1">
              <a:off x="0" y="449"/>
              <a:ext cx="1474" cy="89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70" name="Line 46"/>
            <p:cNvSpPr>
              <a:spLocks noChangeShapeType="1"/>
            </p:cNvSpPr>
            <p:nvPr userDrawn="1"/>
          </p:nvSpPr>
          <p:spPr bwMode="gray">
            <a:xfrm flipH="1">
              <a:off x="0" y="471"/>
              <a:ext cx="1435" cy="50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71" name="Line 47"/>
            <p:cNvSpPr>
              <a:spLocks noChangeShapeType="1"/>
            </p:cNvSpPr>
            <p:nvPr userDrawn="1"/>
          </p:nvSpPr>
          <p:spPr bwMode="gray">
            <a:xfrm flipH="1">
              <a:off x="0" y="463"/>
              <a:ext cx="1464" cy="20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72" name="Line 48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12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3" name="Group 49"/>
            <p:cNvGrpSpPr>
              <a:grpSpLocks/>
            </p:cNvGrpSpPr>
            <p:nvPr userDrawn="1"/>
          </p:nvGrpSpPr>
          <p:grpSpPr bwMode="auto">
            <a:xfrm>
              <a:off x="0" y="2063"/>
              <a:ext cx="5760" cy="1220"/>
              <a:chOff x="235" y="2750"/>
              <a:chExt cx="5241" cy="699"/>
            </a:xfrm>
          </p:grpSpPr>
          <p:sp>
            <p:nvSpPr>
              <p:cNvPr id="1074" name="Line 50"/>
              <p:cNvSpPr>
                <a:spLocks noChangeShapeType="1"/>
              </p:cNvSpPr>
              <p:nvPr/>
            </p:nvSpPr>
            <p:spPr bwMode="gray">
              <a:xfrm>
                <a:off x="235" y="3449"/>
                <a:ext cx="5241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75" name="Line 51"/>
              <p:cNvSpPr>
                <a:spLocks noChangeShapeType="1"/>
              </p:cNvSpPr>
              <p:nvPr/>
            </p:nvSpPr>
            <p:spPr bwMode="gray">
              <a:xfrm>
                <a:off x="235" y="3191"/>
                <a:ext cx="5241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76" name="Line 52"/>
              <p:cNvSpPr>
                <a:spLocks noChangeShapeType="1"/>
              </p:cNvSpPr>
              <p:nvPr/>
            </p:nvSpPr>
            <p:spPr bwMode="gray">
              <a:xfrm>
                <a:off x="235" y="2958"/>
                <a:ext cx="5239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77" name="Line 53"/>
              <p:cNvSpPr>
                <a:spLocks noChangeShapeType="1"/>
              </p:cNvSpPr>
              <p:nvPr/>
            </p:nvSpPr>
            <p:spPr bwMode="gray">
              <a:xfrm>
                <a:off x="235" y="2750"/>
                <a:ext cx="5239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1078" name="Line 54"/>
            <p:cNvSpPr>
              <a:spLocks noChangeShapeType="1"/>
            </p:cNvSpPr>
            <p:nvPr userDrawn="1"/>
          </p:nvSpPr>
          <p:spPr bwMode="gray">
            <a:xfrm>
              <a:off x="0" y="1753"/>
              <a:ext cx="576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79" name="Line 55"/>
            <p:cNvSpPr>
              <a:spLocks noChangeShapeType="1"/>
            </p:cNvSpPr>
            <p:nvPr userDrawn="1"/>
          </p:nvSpPr>
          <p:spPr bwMode="gray">
            <a:xfrm flipV="1">
              <a:off x="0" y="1455"/>
              <a:ext cx="5760" cy="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80" name="Line 56"/>
            <p:cNvSpPr>
              <a:spLocks noChangeShapeType="1"/>
            </p:cNvSpPr>
            <p:nvPr userDrawn="1"/>
          </p:nvSpPr>
          <p:spPr bwMode="gray">
            <a:xfrm>
              <a:off x="0" y="1182"/>
              <a:ext cx="5760" cy="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81" name="Line 57"/>
            <p:cNvSpPr>
              <a:spLocks noChangeShapeType="1"/>
            </p:cNvSpPr>
            <p:nvPr userDrawn="1"/>
          </p:nvSpPr>
          <p:spPr bwMode="gray">
            <a:xfrm>
              <a:off x="0" y="965"/>
              <a:ext cx="5734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82" name="Line 58"/>
            <p:cNvSpPr>
              <a:spLocks noChangeShapeType="1"/>
            </p:cNvSpPr>
            <p:nvPr userDrawn="1"/>
          </p:nvSpPr>
          <p:spPr bwMode="gray">
            <a:xfrm flipV="1">
              <a:off x="0" y="780"/>
              <a:ext cx="5760" cy="1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83" name="Line 59"/>
            <p:cNvSpPr>
              <a:spLocks noChangeShapeType="1"/>
            </p:cNvSpPr>
            <p:nvPr userDrawn="1"/>
          </p:nvSpPr>
          <p:spPr bwMode="gray">
            <a:xfrm>
              <a:off x="0" y="661"/>
              <a:ext cx="5760" cy="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84" name="Line 60"/>
            <p:cNvSpPr>
              <a:spLocks noChangeShapeType="1"/>
            </p:cNvSpPr>
            <p:nvPr userDrawn="1"/>
          </p:nvSpPr>
          <p:spPr bwMode="gray">
            <a:xfrm flipV="1">
              <a:off x="0" y="558"/>
              <a:ext cx="5760" cy="1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85" name="Line 61"/>
            <p:cNvSpPr>
              <a:spLocks noChangeShapeType="1"/>
            </p:cNvSpPr>
            <p:nvPr userDrawn="1"/>
          </p:nvSpPr>
          <p:spPr bwMode="gray">
            <a:xfrm>
              <a:off x="25" y="521"/>
              <a:ext cx="5735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86" name="Line 62"/>
            <p:cNvSpPr>
              <a:spLocks noChangeShapeType="1"/>
            </p:cNvSpPr>
            <p:nvPr userDrawn="1"/>
          </p:nvSpPr>
          <p:spPr bwMode="gray">
            <a:xfrm>
              <a:off x="0" y="482"/>
              <a:ext cx="576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087" name="Line 63"/>
          <p:cNvSpPr>
            <a:spLocks noChangeShapeType="1"/>
          </p:cNvSpPr>
          <p:nvPr/>
        </p:nvSpPr>
        <p:spPr bwMode="gray">
          <a:xfrm flipH="1">
            <a:off x="-12700" y="712788"/>
            <a:ext cx="2339975" cy="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88" name="Line 64"/>
          <p:cNvSpPr>
            <a:spLocks noChangeShapeType="1"/>
          </p:cNvSpPr>
          <p:nvPr/>
        </p:nvSpPr>
        <p:spPr bwMode="gray">
          <a:xfrm flipH="1">
            <a:off x="-12700" y="712788"/>
            <a:ext cx="2339975" cy="34925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89" name="Line 65"/>
          <p:cNvSpPr>
            <a:spLocks noChangeShapeType="1"/>
          </p:cNvSpPr>
          <p:nvPr/>
        </p:nvSpPr>
        <p:spPr bwMode="gray">
          <a:xfrm flipH="1">
            <a:off x="-12700" y="692150"/>
            <a:ext cx="2339975" cy="19685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90" name="Line 66"/>
          <p:cNvSpPr>
            <a:spLocks noChangeShapeType="1"/>
          </p:cNvSpPr>
          <p:nvPr/>
        </p:nvSpPr>
        <p:spPr bwMode="gray">
          <a:xfrm>
            <a:off x="-12700" y="765175"/>
            <a:ext cx="9144000" cy="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91" name="Freeform 67"/>
          <p:cNvSpPr>
            <a:spLocks/>
          </p:cNvSpPr>
          <p:nvPr/>
        </p:nvSpPr>
        <p:spPr bwMode="gray">
          <a:xfrm>
            <a:off x="-12700" y="0"/>
            <a:ext cx="9156700" cy="1600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88"/>
              </a:cxn>
              <a:cxn ang="0">
                <a:pos x="2008" y="492"/>
              </a:cxn>
              <a:cxn ang="0">
                <a:pos x="5768" y="1008"/>
              </a:cxn>
              <a:cxn ang="0">
                <a:pos x="5768" y="0"/>
              </a:cxn>
              <a:cxn ang="0">
                <a:pos x="0" y="0"/>
              </a:cxn>
            </a:cxnLst>
            <a:rect l="0" t="0" r="r" b="b"/>
            <a:pathLst>
              <a:path w="5768" h="1008">
                <a:moveTo>
                  <a:pt x="0" y="0"/>
                </a:moveTo>
                <a:lnTo>
                  <a:pt x="0" y="688"/>
                </a:lnTo>
                <a:cubicBezTo>
                  <a:pt x="72" y="682"/>
                  <a:pt x="776" y="535"/>
                  <a:pt x="2008" y="492"/>
                </a:cubicBezTo>
                <a:cubicBezTo>
                  <a:pt x="3240" y="449"/>
                  <a:pt x="4792" y="608"/>
                  <a:pt x="5768" y="1008"/>
                </a:cubicBezTo>
                <a:lnTo>
                  <a:pt x="5768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3529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092" name="Freeform 68"/>
          <p:cNvSpPr>
            <a:spLocks/>
          </p:cNvSpPr>
          <p:nvPr/>
        </p:nvSpPr>
        <p:spPr bwMode="gray">
          <a:xfrm>
            <a:off x="-12700" y="-12700"/>
            <a:ext cx="9156700" cy="1354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67"/>
              </a:cxn>
              <a:cxn ang="0">
                <a:pos x="2104" y="448"/>
              </a:cxn>
              <a:cxn ang="0">
                <a:pos x="5768" y="848"/>
              </a:cxn>
              <a:cxn ang="0">
                <a:pos x="5760" y="8"/>
              </a:cxn>
              <a:cxn ang="0">
                <a:pos x="0" y="0"/>
              </a:cxn>
            </a:cxnLst>
            <a:rect l="0" t="0" r="r" b="b"/>
            <a:pathLst>
              <a:path w="5768" h="848">
                <a:moveTo>
                  <a:pt x="0" y="0"/>
                </a:moveTo>
                <a:lnTo>
                  <a:pt x="0" y="767"/>
                </a:lnTo>
                <a:cubicBezTo>
                  <a:pt x="72" y="760"/>
                  <a:pt x="879" y="496"/>
                  <a:pt x="2104" y="448"/>
                </a:cubicBezTo>
                <a:cubicBezTo>
                  <a:pt x="3330" y="401"/>
                  <a:pt x="4792" y="472"/>
                  <a:pt x="5768" y="848"/>
                </a:cubicBezTo>
                <a:lnTo>
                  <a:pt x="5760" y="8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pic>
        <p:nvPicPr>
          <p:cNvPr id="1093" name="Picture 69" descr="figure07_o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gray">
          <a:xfrm>
            <a:off x="600075" y="115888"/>
            <a:ext cx="1079500" cy="792162"/>
          </a:xfrm>
          <a:prstGeom prst="rect">
            <a:avLst/>
          </a:prstGeom>
          <a:noFill/>
        </p:spPr>
      </p:pic>
      <p:pic>
        <p:nvPicPr>
          <p:cNvPr id="1094" name="Picture 70" descr="figure07_b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gray">
          <a:xfrm>
            <a:off x="-12700" y="333375"/>
            <a:ext cx="1439863" cy="1203325"/>
          </a:xfrm>
          <a:prstGeom prst="rect">
            <a:avLst/>
          </a:prstGeom>
          <a:noFill/>
        </p:spPr>
      </p:pic>
      <p:pic>
        <p:nvPicPr>
          <p:cNvPr id="1095" name="Picture 71" descr="figure07_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gray">
          <a:xfrm>
            <a:off x="1174750" y="404813"/>
            <a:ext cx="649288" cy="542925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6288" y="1347788"/>
            <a:ext cx="7758112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ACE80C3-E67C-403F-A46C-E0393308CE69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485900" y="209550"/>
            <a:ext cx="7391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ltGray">
          <a:xfrm>
            <a:off x="0" y="304800"/>
            <a:ext cx="9144000" cy="6096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37" name="Freeform 13"/>
          <p:cNvSpPr>
            <a:spLocks/>
          </p:cNvSpPr>
          <p:nvPr/>
        </p:nvSpPr>
        <p:spPr bwMode="ltGray">
          <a:xfrm>
            <a:off x="0" y="5167313"/>
            <a:ext cx="9158288" cy="1701800"/>
          </a:xfrm>
          <a:custGeom>
            <a:avLst/>
            <a:gdLst/>
            <a:ahLst/>
            <a:cxnLst>
              <a:cxn ang="0">
                <a:pos x="6" y="1072"/>
              </a:cxn>
              <a:cxn ang="0">
                <a:pos x="0" y="356"/>
              </a:cxn>
              <a:cxn ang="0">
                <a:pos x="1975" y="914"/>
              </a:cxn>
              <a:cxn ang="0">
                <a:pos x="5769" y="0"/>
              </a:cxn>
              <a:cxn ang="0">
                <a:pos x="5766" y="1072"/>
              </a:cxn>
              <a:cxn ang="0">
                <a:pos x="6" y="1072"/>
              </a:cxn>
            </a:cxnLst>
            <a:rect l="0" t="0" r="r" b="b"/>
            <a:pathLst>
              <a:path w="5769" h="1072">
                <a:moveTo>
                  <a:pt x="6" y="1072"/>
                </a:moveTo>
                <a:lnTo>
                  <a:pt x="0" y="356"/>
                </a:lnTo>
                <a:cubicBezTo>
                  <a:pt x="229" y="494"/>
                  <a:pt x="667" y="923"/>
                  <a:pt x="1975" y="914"/>
                </a:cubicBezTo>
                <a:cubicBezTo>
                  <a:pt x="3283" y="905"/>
                  <a:pt x="4891" y="539"/>
                  <a:pt x="5769" y="0"/>
                </a:cubicBezTo>
                <a:lnTo>
                  <a:pt x="5766" y="1072"/>
                </a:lnTo>
                <a:lnTo>
                  <a:pt x="6" y="1072"/>
                </a:lnTo>
                <a:close/>
              </a:path>
            </a:pathLst>
          </a:custGeom>
          <a:solidFill>
            <a:schemeClr val="accent2">
              <a:alpha val="22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038" name="Freeform 14"/>
          <p:cNvSpPr>
            <a:spLocks/>
          </p:cNvSpPr>
          <p:nvPr/>
        </p:nvSpPr>
        <p:spPr bwMode="ltGray">
          <a:xfrm>
            <a:off x="-9525" y="5776913"/>
            <a:ext cx="9153525" cy="1095375"/>
          </a:xfrm>
          <a:custGeom>
            <a:avLst/>
            <a:gdLst/>
            <a:ahLst/>
            <a:cxnLst>
              <a:cxn ang="0">
                <a:pos x="6" y="690"/>
              </a:cxn>
              <a:cxn ang="0">
                <a:pos x="0" y="362"/>
              </a:cxn>
              <a:cxn ang="0">
                <a:pos x="1999" y="603"/>
              </a:cxn>
              <a:cxn ang="0">
                <a:pos x="5766" y="0"/>
              </a:cxn>
              <a:cxn ang="0">
                <a:pos x="5766" y="690"/>
              </a:cxn>
              <a:cxn ang="0">
                <a:pos x="6" y="690"/>
              </a:cxn>
            </a:cxnLst>
            <a:rect l="0" t="0" r="r" b="b"/>
            <a:pathLst>
              <a:path w="5766" h="690">
                <a:moveTo>
                  <a:pt x="6" y="690"/>
                </a:moveTo>
                <a:lnTo>
                  <a:pt x="0" y="362"/>
                </a:lnTo>
                <a:cubicBezTo>
                  <a:pt x="211" y="392"/>
                  <a:pt x="1078" y="610"/>
                  <a:pt x="1999" y="603"/>
                </a:cubicBezTo>
                <a:cubicBezTo>
                  <a:pt x="2920" y="596"/>
                  <a:pt x="4596" y="485"/>
                  <a:pt x="5766" y="0"/>
                </a:cubicBezTo>
                <a:lnTo>
                  <a:pt x="5766" y="690"/>
                </a:lnTo>
                <a:lnTo>
                  <a:pt x="6" y="69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274638"/>
            <a:ext cx="8229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135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CF61DE4-E071-4D8F-955E-DA231DEB6874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505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fld id="{C3BFCDF9-E7C3-486D-B769-4868756BB66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Rectangle 92"/>
          <p:cNvSpPr>
            <a:spLocks noChangeArrowheads="1"/>
          </p:cNvSpPr>
          <p:nvPr/>
        </p:nvSpPr>
        <p:spPr bwMode="gray">
          <a:xfrm>
            <a:off x="0" y="6553200"/>
            <a:ext cx="9144000" cy="3048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33725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113" name="Object 89"/>
          <p:cNvGraphicFramePr>
            <a:graphicFrameLocks noChangeAspect="1"/>
          </p:cNvGraphicFramePr>
          <p:nvPr/>
        </p:nvGraphicFramePr>
        <p:xfrm>
          <a:off x="0" y="0"/>
          <a:ext cx="9144000" cy="233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6" name="Image" r:id="rId15" imgW="13003175" imgH="3314286" progId="">
                  <p:embed/>
                </p:oleObj>
              </mc:Choice>
              <mc:Fallback>
                <p:oleObj name="Image" r:id="rId15" imgW="13003175" imgH="3314286" progId="">
                  <p:embed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2332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22945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533400" y="1447800"/>
            <a:ext cx="81915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7086600" y="6537325"/>
            <a:ext cx="1752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www.Win2Farsi.com  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4191000" y="6553200"/>
            <a:ext cx="838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0FDF827-9E06-43A1-8E7B-15BF21E3C8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838200" y="571500"/>
            <a:ext cx="7162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381000" y="6553200"/>
            <a:ext cx="1905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107" name="Text Box 83"/>
          <p:cNvSpPr txBox="1">
            <a:spLocks noChangeArrowheads="1"/>
          </p:cNvSpPr>
          <p:nvPr/>
        </p:nvSpPr>
        <p:spPr bwMode="gray">
          <a:xfrm>
            <a:off x="228600" y="1524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i="1">
                <a:solidFill>
                  <a:schemeClr val="bg2"/>
                </a:solidFill>
              </a:rPr>
              <a:t>LOGO</a:t>
            </a:r>
          </a:p>
        </p:txBody>
      </p:sp>
      <p:pic>
        <p:nvPicPr>
          <p:cNvPr id="1114" name="Picture 90" descr="p12_s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153400" y="590550"/>
            <a:ext cx="698500" cy="5334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</p:sldLayoutIdLst>
  <p:timing>
    <p:tnLst>
      <p:par>
        <p:cTn id="1" dur="indefinite" restart="never" nodeType="tmRoot"/>
      </p:par>
    </p:tn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Rectangle 50"/>
          <p:cNvSpPr>
            <a:spLocks noChangeArrowheads="1"/>
          </p:cNvSpPr>
          <p:nvPr/>
        </p:nvSpPr>
        <p:spPr bwMode="gray">
          <a:xfrm>
            <a:off x="2133600" y="381000"/>
            <a:ext cx="7010400" cy="5334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>
                  <a:alpha val="32001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5" name="Rectangle 51"/>
          <p:cNvSpPr>
            <a:spLocks noChangeArrowheads="1"/>
          </p:cNvSpPr>
          <p:nvPr/>
        </p:nvSpPr>
        <p:spPr bwMode="gray">
          <a:xfrm>
            <a:off x="1981200" y="457200"/>
            <a:ext cx="7162800" cy="381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>
                  <a:alpha val="32001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305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304800" y="65532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5943600" y="63246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www.Win2Farsi.com  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2971800" y="65532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D099D30-4B5B-4893-B5EB-D9D79E7B105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828800" y="350838"/>
            <a:ext cx="6934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69" name="Text Box 45"/>
          <p:cNvSpPr txBox="1">
            <a:spLocks noChangeArrowheads="1"/>
          </p:cNvSpPr>
          <p:nvPr/>
        </p:nvSpPr>
        <p:spPr bwMode="white">
          <a:xfrm>
            <a:off x="7196138" y="5943600"/>
            <a:ext cx="16430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800" b="1" i="1">
                <a:solidFill>
                  <a:schemeClr val="accent1"/>
                </a:solidFill>
              </a:rPr>
              <a:t>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71800" y="2348880"/>
            <a:ext cx="2865438" cy="38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a-IR" sz="2000" dirty="0" smtClean="0"/>
              <a:t>ارایه معلومات در مورد:   </a:t>
            </a:r>
            <a:endParaRPr lang="uk-UA" sz="2000" dirty="0" smtClean="0"/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83693" y="2835845"/>
            <a:ext cx="5400675" cy="665163"/>
          </a:xfrm>
        </p:spPr>
        <p:txBody>
          <a:bodyPr/>
          <a:lstStyle/>
          <a:p>
            <a:r>
              <a:rPr lang="fa-IR" sz="4400" b="0" kern="1200" dirty="0">
                <a:solidFill>
                  <a:prstClr val="black"/>
                </a:solidFill>
                <a:latin typeface="Calibri"/>
                <a:cs typeface="Times New Roman"/>
              </a:rPr>
              <a:t>سرطان </a:t>
            </a:r>
            <a:r>
              <a:rPr lang="fa-IR" sz="4400" b="0" kern="1200" dirty="0" smtClean="0">
                <a:solidFill>
                  <a:prstClr val="black"/>
                </a:solidFill>
                <a:latin typeface="Calibri"/>
                <a:cs typeface="Times New Roman"/>
              </a:rPr>
              <a:t>امعای بزرگ</a:t>
            </a:r>
            <a:endParaRPr lang="uk-UA" sz="3600" dirty="0" smtClean="0">
              <a:solidFill>
                <a:schemeClr val="tx2">
                  <a:lumMod val="75000"/>
                </a:schemeClr>
              </a:solidFill>
              <a:latin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86412" y="71438"/>
            <a:ext cx="3786188" cy="11387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US" sz="2000" dirty="0">
              <a:cs typeface="Durani" pitchFamily="2" charset="-78"/>
            </a:endParaRPr>
          </a:p>
          <a:p>
            <a:pPr algn="ctr">
              <a:defRPr/>
            </a:pPr>
            <a:r>
              <a:rPr lang="fa-IR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cs typeface="MCS Diwany1 S_U normal." pitchFamily="2" charset="-78"/>
              </a:rPr>
              <a:t>بسم الله الرحمن </a:t>
            </a:r>
            <a:r>
              <a:rPr lang="fa-IR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الرحیم</a:t>
            </a:r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2400" dirty="0">
              <a:cs typeface="Durani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80120" y="524137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a-I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ارایه کننده: دوکتور محمد هارون</a:t>
            </a:r>
          </a:p>
          <a:p>
            <a:pPr>
              <a:defRPr/>
            </a:pPr>
            <a:r>
              <a:rPr lang="fa-I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 جون 2015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800" b="1" dirty="0" smtClean="0">
                <a:solidFill>
                  <a:schemeClr val="bg1"/>
                </a:solidFill>
              </a:rPr>
              <a:t>پروژه......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b="1" dirty="0"/>
              <a:t>عدم فعالیت فزیکی</a:t>
            </a:r>
          </a:p>
          <a:p>
            <a:pPr algn="r" rtl="1"/>
            <a:r>
              <a:rPr lang="fa-IR" b="1" dirty="0"/>
              <a:t>چاقی</a:t>
            </a:r>
          </a:p>
          <a:p>
            <a:pPr algn="r" rtl="1"/>
            <a:r>
              <a:rPr lang="fa-IR" b="1" dirty="0"/>
              <a:t>سگرت کشیدن</a:t>
            </a:r>
          </a:p>
          <a:p>
            <a:pPr algn="r" rtl="1"/>
            <a:r>
              <a:rPr lang="fa-IR" b="1" dirty="0"/>
              <a:t>رژیم غذایی: </a:t>
            </a:r>
            <a:r>
              <a:rPr lang="fa-IR" dirty="0"/>
              <a:t>غذای که مقدار شحم و گوشت سرخ آن زیاد باشد و الیاف آن، میوه و سبزیجات در آن کم باشد</a:t>
            </a:r>
            <a:r>
              <a:rPr lang="fa-IR" dirty="0" smtClean="0"/>
              <a:t>.</a:t>
            </a:r>
          </a:p>
          <a:p>
            <a:pPr algn="r" rtl="1"/>
            <a:r>
              <a:rPr lang="fa-IR" b="1" dirty="0"/>
              <a:t>استفاده بیشتر از الکول</a:t>
            </a:r>
          </a:p>
          <a:p>
            <a:pPr marL="0" indent="0" algn="r" rtl="1">
              <a:buNone/>
            </a:pPr>
            <a:r>
              <a:rPr lang="fa-IR" dirty="0">
                <a:solidFill>
                  <a:srgbClr val="C00000"/>
                </a:solidFill>
              </a:rPr>
              <a:t>ولی اکثریت مردم که به سرطان امعای بزرگ مبتلا می گردد یکی از فکتور های خطری فوق الذکر را دارا نمی باشد.</a:t>
            </a:r>
            <a:endParaRPr lang="en-US" dirty="0">
              <a:solidFill>
                <a:srgbClr val="C00000"/>
              </a:solidFill>
            </a:endParaRPr>
          </a:p>
          <a:p>
            <a:pPr algn="r" rtl="1"/>
            <a:endParaRPr lang="fa-IR" b="1" dirty="0"/>
          </a:p>
          <a:p>
            <a:pPr marL="0" indent="0" algn="r" rtl="1">
              <a:buNone/>
            </a:pPr>
            <a:endParaRPr lang="fa-IR" dirty="0" smtClean="0"/>
          </a:p>
        </p:txBody>
      </p:sp>
      <p:sp>
        <p:nvSpPr>
          <p:cNvPr id="4" name="Rectangle 3"/>
          <p:cNvSpPr/>
          <p:nvPr/>
        </p:nvSpPr>
        <p:spPr>
          <a:xfrm rot="19469720">
            <a:off x="-264556" y="424718"/>
            <a:ext cx="22894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dirty="0" smtClean="0">
                <a:solidFill>
                  <a:schemeClr val="accent3">
                    <a:lumMod val="10000"/>
                  </a:schemeClr>
                </a:solidFill>
              </a:rPr>
              <a:t>سرطان امعای بزرگ</a:t>
            </a:r>
            <a:endParaRPr lang="en-US" sz="2400" b="1" dirty="0">
              <a:solidFill>
                <a:schemeClr val="accent3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21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چرا سکریننگ (غربالگری) سرطان امعای بزرگ مهم است؟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288" y="980728"/>
            <a:ext cx="7758112" cy="5281960"/>
          </a:xfrm>
        </p:spPr>
        <p:txBody>
          <a:bodyPr/>
          <a:lstStyle/>
          <a:p>
            <a:pPr algn="r" rtl="1"/>
            <a:r>
              <a:rPr lang="fa-IR" dirty="0" smtClean="0"/>
              <a:t>معاینات </a:t>
            </a:r>
            <a:r>
              <a:rPr lang="fa-IR" dirty="0"/>
              <a:t>سکریننگ میتواند که سرطان </a:t>
            </a:r>
            <a:r>
              <a:rPr lang="fa-IR" dirty="0" smtClean="0"/>
              <a:t>امعای بزرگ </a:t>
            </a:r>
            <a:r>
              <a:rPr lang="fa-IR" dirty="0"/>
              <a:t>را:</a:t>
            </a:r>
          </a:p>
          <a:p>
            <a:pPr lvl="1" algn="r" rtl="1"/>
            <a:r>
              <a:rPr lang="fa-IR" dirty="0"/>
              <a:t> در مراحل ابتدایی آن کشف نماید که</a:t>
            </a:r>
          </a:p>
          <a:p>
            <a:pPr lvl="1" algn="r" rtl="1"/>
            <a:r>
              <a:rPr lang="fa-IR" dirty="0"/>
              <a:t> در آنصورت چانس تداوی و مبارزه برعلیه آن بهتر می باشد.</a:t>
            </a:r>
          </a:p>
          <a:p>
            <a:pPr algn="r" rtl="1"/>
            <a:r>
              <a:rPr lang="fa-IR" dirty="0"/>
              <a:t>ازمایشهای سکریننگ میتواند از سرطان جلوگیری نماید طوریکه:</a:t>
            </a:r>
          </a:p>
          <a:p>
            <a:pPr lvl="1" algn="r" rtl="1"/>
            <a:r>
              <a:rPr lang="fa-IR" dirty="0"/>
              <a:t>نشونما های غیرسرطانی (پولیپ ها) در </a:t>
            </a:r>
            <a:r>
              <a:rPr lang="fa-IR" dirty="0" smtClean="0"/>
              <a:t>امعای </a:t>
            </a:r>
            <a:r>
              <a:rPr lang="fa-IR" dirty="0"/>
              <a:t>بزرگ را تشخیص می نماید</a:t>
            </a:r>
          </a:p>
          <a:p>
            <a:pPr lvl="1" algn="r" rtl="1"/>
            <a:r>
              <a:rPr lang="fa-IR" dirty="0"/>
              <a:t>پولیپ های مذکور بسیار احتمال دارد که به سرطان مبدل گردد</a:t>
            </a:r>
          </a:p>
          <a:p>
            <a:pPr marL="0" indent="0" algn="r" rtl="1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19469720">
            <a:off x="-237306" y="424718"/>
            <a:ext cx="22349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dirty="0" smtClean="0">
                <a:solidFill>
                  <a:schemeClr val="accent3">
                    <a:lumMod val="10000"/>
                  </a:schemeClr>
                </a:solidFill>
              </a:rPr>
              <a:t>سرطان امعای بزرگ</a:t>
            </a:r>
            <a:endParaRPr lang="en-US" sz="2400" b="1" dirty="0">
              <a:solidFill>
                <a:schemeClr val="accent3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66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چرا سکریننگ یا غربالگری سرطان امعای بزرگ مهم است؟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سرطان کولورکتل معمولاً اعراض ندارد.</a:t>
            </a:r>
          </a:p>
          <a:p>
            <a:pPr lvl="1" algn="r" rtl="1"/>
            <a:r>
              <a:rPr lang="fa-IR" dirty="0"/>
              <a:t>بهمین خاطر برای شما بسیار مهم است که در مورد سرطان کولورکتل سکرین گردید.</a:t>
            </a:r>
          </a:p>
          <a:p>
            <a:pPr algn="r" rtl="1"/>
            <a:r>
              <a:rPr lang="fa-IR" dirty="0"/>
              <a:t>توصیه میگردد که شما سکریننک سرطان کولورکتل را در عمر 50 سالگی شروع کنید.	</a:t>
            </a:r>
          </a:p>
          <a:p>
            <a:pPr lvl="1" algn="r" rtl="1"/>
            <a:r>
              <a:rPr lang="fa-IR" dirty="0"/>
              <a:t>نظر به نتایج ازمایش شما و تاریخچه فامیلی شما</a:t>
            </a:r>
          </a:p>
          <a:p>
            <a:pPr lvl="2" algn="r" rtl="1"/>
            <a:r>
              <a:rPr lang="fa-IR" dirty="0"/>
              <a:t>ممکن داکتر شما برایتان توصیه نماید تا ازمایش سریننگ را:</a:t>
            </a:r>
          </a:p>
          <a:p>
            <a:pPr lvl="3" algn="r" rtl="1"/>
            <a:r>
              <a:rPr lang="fa-IR" dirty="0"/>
              <a:t>به دفعات بیشتر اجراء نمایید</a:t>
            </a:r>
          </a:p>
          <a:p>
            <a:pPr lvl="3" algn="r" rtl="1"/>
            <a:r>
              <a:rPr lang="fa-IR" dirty="0"/>
              <a:t>یا قبل از سن 50 سالگی اجراء نمایید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19469720">
            <a:off x="-237305" y="424718"/>
            <a:ext cx="22349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dirty="0" smtClean="0">
                <a:solidFill>
                  <a:schemeClr val="accent3">
                    <a:lumMod val="10000"/>
                  </a:schemeClr>
                </a:solidFill>
              </a:rPr>
              <a:t>سرطان امعای بزرگ</a:t>
            </a:r>
            <a:endParaRPr lang="en-US" sz="2400" b="1" dirty="0">
              <a:solidFill>
                <a:schemeClr val="accent3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15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چرا سکریننگ یا غربالگری سرطان امعای بزرگ مهم است؟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 </a:t>
            </a:r>
            <a:r>
              <a:rPr lang="fa-IR" dirty="0"/>
              <a:t>هر شخص که عمر شان 50سال یا بیشتر باشد اگر:</a:t>
            </a:r>
          </a:p>
          <a:p>
            <a:pPr lvl="1" algn="r" rtl="1"/>
            <a:r>
              <a:rPr lang="fa-IR" dirty="0"/>
              <a:t>بصورت منظم برای سرطان کولورکتل سکرین گردد</a:t>
            </a:r>
          </a:p>
          <a:p>
            <a:pPr lvl="2" algn="r" rtl="1"/>
            <a:r>
              <a:rPr lang="fa-IR" dirty="0"/>
              <a:t>تا 60% وفیات ناشی از سرطان امعای بزرگ کم میگردد</a:t>
            </a:r>
          </a:p>
          <a:p>
            <a:pPr marL="0" indent="0" algn="r" rtl="1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19469720">
            <a:off x="-237306" y="424718"/>
            <a:ext cx="22349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dirty="0" smtClean="0">
                <a:solidFill>
                  <a:schemeClr val="accent3">
                    <a:lumMod val="10000"/>
                  </a:schemeClr>
                </a:solidFill>
              </a:rPr>
              <a:t>سرطان امعای بزرگ</a:t>
            </a:r>
            <a:endParaRPr lang="en-US" sz="2400" b="1" dirty="0">
              <a:solidFill>
                <a:schemeClr val="accent3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85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91987"/>
            <a:ext cx="7391400" cy="563563"/>
          </a:xfrm>
        </p:spPr>
        <p:txBody>
          <a:bodyPr/>
          <a:lstStyle/>
          <a:p>
            <a:r>
              <a:rPr lang="fa-IR" dirty="0"/>
              <a:t>سوالات که در باره معاینه سرطان امعای بزرگ باید </a:t>
            </a:r>
            <a:r>
              <a:rPr lang="fa-IR" dirty="0" smtClean="0"/>
              <a:t>پرسید: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کدام معاینه برایم توصیه میگردد؟ چرا؟</a:t>
            </a:r>
          </a:p>
          <a:p>
            <a:pPr algn="r" rtl="1"/>
            <a:r>
              <a:rPr lang="fa-IR" dirty="0"/>
              <a:t>چند بار این معاینه را باید انجام نمایم؟</a:t>
            </a:r>
          </a:p>
          <a:p>
            <a:pPr algn="r" rtl="1"/>
            <a:r>
              <a:rPr lang="fa-IR" dirty="0"/>
              <a:t>چگونه برای معاینه آماده شوم؟</a:t>
            </a:r>
          </a:p>
          <a:p>
            <a:pPr algn="r" rtl="1"/>
            <a:r>
              <a:rPr lang="fa-IR" dirty="0"/>
              <a:t>مصارف معاینه چقدر می باشد؟</a:t>
            </a:r>
          </a:p>
          <a:p>
            <a:pPr algn="r" rtl="1"/>
            <a:r>
              <a:rPr lang="fa-IR" dirty="0"/>
              <a:t>آیا معاینات دردناک خواهد بود؟</a:t>
            </a:r>
          </a:p>
          <a:p>
            <a:pPr algn="r" rtl="1"/>
            <a:r>
              <a:rPr lang="fa-IR" dirty="0"/>
              <a:t>چه وقت بعد از معاینه نتیجه آنرا دریافت خواهم نمود؟</a:t>
            </a:r>
          </a:p>
          <a:p>
            <a:pPr algn="r" rtl="1"/>
            <a:r>
              <a:rPr lang="fa-IR" dirty="0"/>
              <a:t>آیا بیمه صحی من مصارف این معاینه را خواهد پرداخت؟</a:t>
            </a:r>
          </a:p>
          <a:p>
            <a:pPr algn="r" rtl="1"/>
            <a:r>
              <a:rPr lang="fa-IR" dirty="0"/>
              <a:t>سوالات دیگری که شما خواهید داشت: </a:t>
            </a:r>
            <a:endParaRPr lang="en-US" dirty="0"/>
          </a:p>
          <a:p>
            <a:pPr algn="r" rt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19469720">
            <a:off x="-237306" y="424718"/>
            <a:ext cx="22349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dirty="0" smtClean="0">
                <a:solidFill>
                  <a:schemeClr val="accent3">
                    <a:lumMod val="10000"/>
                  </a:schemeClr>
                </a:solidFill>
              </a:rPr>
              <a:t>سرطان امعای بزرگ</a:t>
            </a:r>
            <a:endParaRPr lang="en-US" sz="2400" b="1" dirty="0">
              <a:solidFill>
                <a:schemeClr val="accent3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87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 bwMode="gray">
          <a:xfrm>
            <a:off x="273452" y="1196752"/>
            <a:ext cx="896448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a-IR" sz="4000" dirty="0">
                <a:solidFill>
                  <a:prstClr val="black"/>
                </a:solidFill>
                <a:latin typeface="Calibri"/>
                <a:ea typeface="+mj-ea"/>
                <a:cs typeface="Times New Roman"/>
              </a:rPr>
              <a:t>بخاطر داشته باشید که:</a:t>
            </a:r>
            <a:br>
              <a:rPr lang="fa-IR" sz="4000" dirty="0">
                <a:solidFill>
                  <a:prstClr val="black"/>
                </a:solidFill>
                <a:latin typeface="Calibri"/>
                <a:ea typeface="+mj-ea"/>
                <a:cs typeface="Times New Roman"/>
              </a:rPr>
            </a:br>
            <a:r>
              <a:rPr lang="fa-IR" sz="4000" dirty="0">
                <a:solidFill>
                  <a:prstClr val="black"/>
                </a:solidFill>
                <a:latin typeface="Calibri"/>
                <a:ea typeface="+mj-ea"/>
                <a:cs typeface="Times New Roman"/>
              </a:rPr>
              <a:t>سرطان امعای بزرگ قابل وقایه، قابل مجادله و قابل تداوی می باشد</a:t>
            </a:r>
            <a:endParaRPr kumimoji="0" lang="en-US" sz="6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gray">
          <a:xfrm>
            <a:off x="906080" y="3645024"/>
            <a:ext cx="5449065" cy="1088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r" rtl="1">
              <a:spcBef>
                <a:spcPct val="20000"/>
              </a:spcBef>
              <a:buFont typeface="Arial" pitchFamily="34" charset="0"/>
              <a:buChar char="•"/>
            </a:pPr>
            <a:r>
              <a:rPr lang="fa-IR" sz="3200" dirty="0">
                <a:solidFill>
                  <a:prstClr val="black"/>
                </a:solidFill>
                <a:latin typeface="Calibri"/>
                <a:cs typeface="Arial"/>
              </a:rPr>
              <a:t>آیا تا حال معاینه سکریننگ امعای بزرگ خویش را انجام داده اید؟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 rot="19469720">
            <a:off x="-237306" y="424718"/>
            <a:ext cx="22349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dirty="0" smtClean="0">
                <a:solidFill>
                  <a:schemeClr val="bg1"/>
                </a:solidFill>
                <a:latin typeface="Verdana"/>
              </a:rPr>
              <a:t>سرطان امعای بزرگ</a:t>
            </a:r>
            <a:endParaRPr lang="en-US" sz="2400" b="1" dirty="0">
              <a:solidFill>
                <a:schemeClr val="bg1"/>
              </a:solidFill>
              <a:latin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73 0.13935 C -0.07275 0.29421 -0.11459 0.4493 -0.03611 0.46574 C 0.04253 0.4824 0.36441 0.30023 0.44079 0.23865 C 0.51718 0.17708 0.42465 0.12083 0.42135 0.09629 " pathEditMode="relative" rAng="0" ptsTypes="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00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94 0.25 C -0.07326 0.35486 -0.11458 0.45972 -0.03715 0.47083 C 0.04045 0.48241 0.35799 0.35903 0.43316 0.31736 C 0.50851 0.27569 0.41719 0.2375 0.41407 0.22106 " pathEditMode="relative" rAng="0" ptsTypes="aaaA">
                                      <p:cBhvr>
                                        <p:cTn id="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00" y="102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119230"/>
            <a:ext cx="7391400" cy="563563"/>
          </a:xfrm>
        </p:spPr>
        <p:txBody>
          <a:bodyPr/>
          <a:lstStyle/>
          <a:p>
            <a:r>
              <a:rPr lang="fa-IR" dirty="0"/>
              <a:t>کدام نوع معاینه سکریننگ برای کشف سرطان </a:t>
            </a:r>
            <a:r>
              <a:rPr lang="fa-IR" dirty="0" smtClean="0"/>
              <a:t>امعای </a:t>
            </a:r>
            <a:r>
              <a:rPr lang="fa-IR" dirty="0"/>
              <a:t>بزرگ توصیه میگردد؟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معاینه معافیتی-کیمیاوی مواد غایطه </a:t>
            </a:r>
            <a:r>
              <a:rPr lang="en-US" dirty="0"/>
              <a:t>{Fecal Immunochemical test(</a:t>
            </a:r>
            <a:r>
              <a:rPr lang="en-US" dirty="0">
                <a:solidFill>
                  <a:srgbClr val="C00000"/>
                </a:solidFill>
              </a:rPr>
              <a:t>FIT</a:t>
            </a:r>
            <a:r>
              <a:rPr lang="en-US" dirty="0"/>
              <a:t>)}</a:t>
            </a:r>
          </a:p>
          <a:p>
            <a:pPr lvl="1" algn="r" rtl="1"/>
            <a:r>
              <a:rPr lang="fa-IR" dirty="0"/>
              <a:t>پروگرام بشما تمامی معاینات آسان که در خانه ویا منزل تان اجرا نمایید توصیه مینماید که این معاینه بنام معاینه کیمیاوی</a:t>
            </a:r>
          </a:p>
          <a:p>
            <a:pPr marL="457200" lvl="1" indent="0" algn="r" rtl="1">
              <a:buNone/>
            </a:pPr>
            <a:r>
              <a:rPr lang="fa-IR" dirty="0"/>
              <a:t>   معافیتی مواد غایطی یاد میگردد.</a:t>
            </a:r>
          </a:p>
          <a:p>
            <a:pPr lvl="1" algn="r" rtl="1"/>
            <a:r>
              <a:rPr lang="fa-IR" dirty="0"/>
              <a:t>درین معاینه خونریزی مخفی در مواد غایطه کشف میگردد</a:t>
            </a:r>
          </a:p>
          <a:p>
            <a:pPr lvl="2" algn="r" rtl="1"/>
            <a:r>
              <a:rPr lang="fa-IR" dirty="0"/>
              <a:t>اگر خونریزی مخفی موجود باشد در بعضی موارد به معنی:</a:t>
            </a:r>
          </a:p>
          <a:p>
            <a:pPr lvl="3" algn="r" rtl="1"/>
            <a:r>
              <a:rPr lang="fa-IR" dirty="0"/>
              <a:t> سرطان امعاء بزرگ می باشد</a:t>
            </a:r>
          </a:p>
          <a:p>
            <a:pPr lvl="3" algn="r" rtl="1"/>
            <a:r>
              <a:rPr lang="fa-IR" dirty="0"/>
              <a:t>یا نشونما غیرسرطانی (پولیپ) که میتواند به سرطان تبدیل گردد</a:t>
            </a:r>
          </a:p>
          <a:p>
            <a:pPr algn="r" rt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19469720">
            <a:off x="-237306" y="424718"/>
            <a:ext cx="22349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dirty="0" smtClean="0">
                <a:solidFill>
                  <a:schemeClr val="accent3">
                    <a:lumMod val="10000"/>
                  </a:schemeClr>
                </a:solidFill>
              </a:rPr>
              <a:t>سرطان امعای بزرگ</a:t>
            </a:r>
            <a:endParaRPr lang="en-US" sz="2400" b="1" dirty="0">
              <a:solidFill>
                <a:schemeClr val="accent3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6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شما چگونه میتوانید که ازین بسته (کیت) برای معاینات مواد غایطه خود در خانه استفاده نمایید؟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491880" y="1052736"/>
            <a:ext cx="5328592" cy="5616624"/>
          </a:xfrm>
        </p:spPr>
        <p:txBody>
          <a:bodyPr/>
          <a:lstStyle/>
          <a:p>
            <a:pPr algn="r" rtl="1"/>
            <a:r>
              <a:rPr lang="fa-IR" dirty="0"/>
              <a:t>تمامی معلومات ورهنمایی در بین این بسته موجوداست</a:t>
            </a:r>
          </a:p>
          <a:p>
            <a:pPr algn="r" rtl="1"/>
            <a:r>
              <a:rPr lang="fa-IR" dirty="0"/>
              <a:t>وشما میتوانید که توسط یک پروب پلاستکی یک نمونه از مواد غایطه خودرا گرفته </a:t>
            </a:r>
          </a:p>
          <a:p>
            <a:pPr algn="r" rtl="1"/>
            <a:r>
              <a:rPr lang="fa-IR" dirty="0"/>
              <a:t>واین پروب را داخل تیوب پلاستکی نمایید.</a:t>
            </a:r>
          </a:p>
          <a:p>
            <a:pPr algn="r" rtl="1"/>
            <a:r>
              <a:rPr lang="fa-IR" dirty="0"/>
              <a:t>این بسته شامل یک پاکت که آدرس وپست قبلاً در آن درج است میباشد</a:t>
            </a:r>
          </a:p>
          <a:p>
            <a:pPr algn="r" rtl="1"/>
            <a:r>
              <a:rPr lang="fa-IR" dirty="0"/>
              <a:t>شما میتوانید مواد غایطه خود را که در پاکت گذاشته اید بآدرس داده شده برای معاینات بفرستید.</a:t>
            </a:r>
          </a:p>
          <a:p>
            <a:pPr algn="r" rtl="1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19469720">
            <a:off x="-237306" y="424718"/>
            <a:ext cx="22349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dirty="0" smtClean="0">
                <a:solidFill>
                  <a:schemeClr val="accent3">
                    <a:lumMod val="10000"/>
                  </a:schemeClr>
                </a:solidFill>
              </a:rPr>
              <a:t>سرطان امعای بزرگ</a:t>
            </a:r>
            <a:endParaRPr lang="en-US" sz="2400" b="1" dirty="0">
              <a:solidFill>
                <a:schemeClr val="accent3">
                  <a:lumMod val="10000"/>
                </a:schemeClr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2339975" cy="142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33800"/>
            <a:ext cx="3047999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953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/>
              <a:t>نتایج معاینه </a:t>
            </a:r>
            <a:r>
              <a:rPr lang="en-US" dirty="0"/>
              <a:t>FIT </a:t>
            </a:r>
            <a:r>
              <a:rPr lang="fa-IR" dirty="0"/>
              <a:t>چه را نشان میدهد؟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r" rtl="1"/>
            <a:r>
              <a:rPr lang="fa-IR" dirty="0"/>
              <a:t>در صورتیکه نتیجه معاینه </a:t>
            </a:r>
            <a:r>
              <a:rPr lang="en-US" dirty="0"/>
              <a:t>FIT</a:t>
            </a:r>
            <a:r>
              <a:rPr lang="fa-IR" dirty="0"/>
              <a:t> شما نورمال باشد</a:t>
            </a:r>
          </a:p>
          <a:p>
            <a:pPr lvl="1" algn="r" rtl="1"/>
            <a:r>
              <a:rPr lang="fa-IR" dirty="0"/>
              <a:t>باید معاینه را در سال آینده تکرار کنید</a:t>
            </a:r>
          </a:p>
          <a:p>
            <a:pPr algn="r" rtl="1"/>
            <a:r>
              <a:rPr lang="fa-IR" dirty="0"/>
              <a:t>در صورتیکه نتیجه معاینه </a:t>
            </a:r>
            <a:r>
              <a:rPr lang="en-US" dirty="0"/>
              <a:t>FIT</a:t>
            </a:r>
            <a:r>
              <a:rPr lang="fa-IR" dirty="0"/>
              <a:t> غیرنورمال باشد</a:t>
            </a:r>
          </a:p>
          <a:p>
            <a:pPr lvl="1" algn="r" rtl="1"/>
            <a:r>
              <a:rPr lang="fa-IR" dirty="0"/>
              <a:t>شما به </a:t>
            </a:r>
            <a:r>
              <a:rPr lang="en-US" dirty="0"/>
              <a:t>colonoscopy</a:t>
            </a:r>
            <a:r>
              <a:rPr lang="fa-IR" dirty="0"/>
              <a:t> راجع میشوید.</a:t>
            </a:r>
            <a:endParaRPr lang="en-US" dirty="0"/>
          </a:p>
          <a:p>
            <a:pPr algn="r" rt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19469720">
            <a:off x="-237306" y="424718"/>
            <a:ext cx="22349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dirty="0" smtClean="0">
                <a:solidFill>
                  <a:schemeClr val="accent3">
                    <a:lumMod val="10000"/>
                  </a:schemeClr>
                </a:solidFill>
              </a:rPr>
              <a:t>سرطان امعای بزرگ</a:t>
            </a:r>
            <a:endParaRPr lang="en-US" sz="2400" b="1" dirty="0">
              <a:solidFill>
                <a:schemeClr val="accent3">
                  <a:lumMod val="10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3429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99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/>
              <a:t>کولونوسکوپی </a:t>
            </a:r>
            <a:r>
              <a:rPr lang="en-US" dirty="0"/>
              <a:t>(Colonoscopy)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کولونوسکوپی یک معاینه تعقیبی می باشد</a:t>
            </a:r>
          </a:p>
          <a:p>
            <a:pPr lvl="1" algn="r" rtl="1"/>
            <a:r>
              <a:rPr lang="fa-IR" dirty="0"/>
              <a:t>در صورتیکه معاینه سکریننگ غیرنورمال باشد اجراء میگردد</a:t>
            </a:r>
          </a:p>
          <a:p>
            <a:pPr algn="r" rtl="1"/>
            <a:r>
              <a:rPr lang="fa-IR" dirty="0"/>
              <a:t>از کولونوسکوپی استفاده میگردد تا:</a:t>
            </a:r>
          </a:p>
          <a:p>
            <a:pPr lvl="1" algn="r" rtl="1"/>
            <a:r>
              <a:rPr lang="fa-IR" dirty="0"/>
              <a:t>پولیپ های یافت شده را از بین ببرد</a:t>
            </a:r>
          </a:p>
          <a:p>
            <a:pPr lvl="1" algn="r" rtl="1"/>
            <a:r>
              <a:rPr lang="fa-IR" dirty="0"/>
              <a:t>یا موجودیت سرطان را تشخیص نماید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19469720">
            <a:off x="-237306" y="424718"/>
            <a:ext cx="22349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dirty="0" smtClean="0">
                <a:solidFill>
                  <a:schemeClr val="accent3">
                    <a:lumMod val="10000"/>
                  </a:schemeClr>
                </a:solidFill>
              </a:rPr>
              <a:t>سرطان امعای بزرگ</a:t>
            </a:r>
            <a:endParaRPr lang="en-US" sz="2400" b="1" dirty="0">
              <a:solidFill>
                <a:schemeClr val="accent3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40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832" y="116632"/>
            <a:ext cx="5759103" cy="563563"/>
          </a:xfrm>
        </p:spPr>
        <p:txBody>
          <a:bodyPr/>
          <a:lstStyle/>
          <a:p>
            <a:r>
              <a:rPr lang="fa-IR" dirty="0" smtClean="0"/>
              <a:t>اهداف</a:t>
            </a:r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11560" y="980729"/>
            <a:ext cx="8207375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r" rtl="1">
              <a:spcBef>
                <a:spcPct val="20000"/>
              </a:spcBef>
            </a:pPr>
            <a:r>
              <a:rPr lang="fa-IR" sz="3200" dirty="0">
                <a:solidFill>
                  <a:prstClr val="black"/>
                </a:solidFill>
                <a:latin typeface="Calibri"/>
                <a:cs typeface="Arial"/>
              </a:rPr>
              <a:t>ارایه معلومات در مورد موضوعات ذیل:</a:t>
            </a:r>
          </a:p>
          <a:p>
            <a:pPr marL="514350" lvl="0" indent="-514350" algn="r" rtl="1">
              <a:spcBef>
                <a:spcPct val="20000"/>
              </a:spcBef>
              <a:buFont typeface="+mj-lt"/>
              <a:buAutoNum type="arabicPeriod"/>
            </a:pPr>
            <a:r>
              <a:rPr lang="fa-IR" sz="2800" dirty="0">
                <a:solidFill>
                  <a:prstClr val="black"/>
                </a:solidFill>
                <a:latin typeface="30"/>
                <a:cs typeface="Arial"/>
              </a:rPr>
              <a:t>اهمیت صحت از نظر اسلام</a:t>
            </a:r>
          </a:p>
          <a:p>
            <a:pPr marL="514350" lvl="0" indent="-514350" algn="r" rtl="1">
              <a:spcBef>
                <a:spcPct val="20000"/>
              </a:spcBef>
              <a:buFont typeface="+mj-lt"/>
              <a:buAutoNum type="arabicPeriod"/>
            </a:pPr>
            <a:r>
              <a:rPr lang="fa-IR" sz="2800" dirty="0">
                <a:solidFill>
                  <a:prstClr val="black"/>
                </a:solidFill>
                <a:latin typeface="30"/>
                <a:cs typeface="Arial"/>
              </a:rPr>
              <a:t>سرطان </a:t>
            </a:r>
            <a:r>
              <a:rPr lang="fa-IR" sz="2800" dirty="0" smtClean="0">
                <a:solidFill>
                  <a:prstClr val="black"/>
                </a:solidFill>
                <a:latin typeface="30"/>
                <a:cs typeface="Arial"/>
              </a:rPr>
              <a:t>امعای </a:t>
            </a:r>
            <a:r>
              <a:rPr lang="fa-IR" sz="2800" dirty="0">
                <a:solidFill>
                  <a:prstClr val="black"/>
                </a:solidFill>
                <a:latin typeface="30"/>
                <a:cs typeface="Arial"/>
              </a:rPr>
              <a:t>بزرگ چیست؟</a:t>
            </a:r>
          </a:p>
          <a:p>
            <a:pPr marL="514350" lvl="0" indent="-514350" algn="r" rtl="1">
              <a:spcBef>
                <a:spcPct val="20000"/>
              </a:spcBef>
              <a:buFont typeface="+mj-lt"/>
              <a:buAutoNum type="arabicPeriod"/>
            </a:pPr>
            <a:r>
              <a:rPr lang="fa-IR" sz="2800" dirty="0">
                <a:solidFill>
                  <a:prstClr val="black"/>
                </a:solidFill>
                <a:latin typeface="30"/>
                <a:cs typeface="Arial"/>
              </a:rPr>
              <a:t>اعراض سرطان </a:t>
            </a:r>
            <a:r>
              <a:rPr lang="fa-IR" sz="2800" dirty="0" smtClean="0">
                <a:solidFill>
                  <a:prstClr val="black"/>
                </a:solidFill>
                <a:latin typeface="30"/>
                <a:cs typeface="Arial"/>
              </a:rPr>
              <a:t>امعای بزرگ چیست</a:t>
            </a:r>
            <a:r>
              <a:rPr lang="fa-IR" sz="2800" dirty="0">
                <a:solidFill>
                  <a:prstClr val="black"/>
                </a:solidFill>
                <a:latin typeface="30"/>
                <a:cs typeface="Arial"/>
              </a:rPr>
              <a:t>؟</a:t>
            </a:r>
            <a:endParaRPr lang="en-US" sz="2800" dirty="0">
              <a:solidFill>
                <a:prstClr val="black"/>
              </a:solidFill>
              <a:latin typeface="30"/>
            </a:endParaRPr>
          </a:p>
          <a:p>
            <a:pPr marL="514350" lvl="0" indent="-514350" algn="r" rtl="1">
              <a:spcBef>
                <a:spcPct val="20000"/>
              </a:spcBef>
              <a:buFont typeface="+mj-lt"/>
              <a:buAutoNum type="arabicPeriod"/>
            </a:pPr>
            <a:r>
              <a:rPr lang="fa-IR" sz="2800" dirty="0">
                <a:solidFill>
                  <a:prstClr val="black"/>
                </a:solidFill>
                <a:latin typeface="30"/>
                <a:cs typeface="Arial"/>
              </a:rPr>
              <a:t>کی با خطر سرطان </a:t>
            </a:r>
            <a:r>
              <a:rPr lang="fa-IR" sz="2800" dirty="0" smtClean="0">
                <a:solidFill>
                  <a:prstClr val="black"/>
                </a:solidFill>
                <a:latin typeface="30"/>
                <a:cs typeface="Arial"/>
              </a:rPr>
              <a:t>امعای </a:t>
            </a:r>
            <a:r>
              <a:rPr lang="fa-IR" sz="2800" dirty="0">
                <a:solidFill>
                  <a:prstClr val="black"/>
                </a:solidFill>
                <a:latin typeface="30"/>
                <a:cs typeface="Arial"/>
              </a:rPr>
              <a:t>بزرگ مواجه است؟</a:t>
            </a:r>
          </a:p>
          <a:p>
            <a:pPr marL="514350" lvl="0" indent="-514350" algn="r" rtl="1">
              <a:spcBef>
                <a:spcPct val="20000"/>
              </a:spcBef>
              <a:buFont typeface="+mj-lt"/>
              <a:buAutoNum type="arabicPeriod"/>
            </a:pPr>
            <a:r>
              <a:rPr lang="fa-IR" sz="2800" dirty="0">
                <a:solidFill>
                  <a:prstClr val="black"/>
                </a:solidFill>
                <a:latin typeface="30"/>
                <a:cs typeface="Arial"/>
              </a:rPr>
              <a:t>چرا سکریننگ (غربالگری) سرطان امعای بزرگ مهم است؟</a:t>
            </a:r>
          </a:p>
          <a:p>
            <a:pPr marL="514350" lvl="0" indent="-514350" algn="r" rtl="1">
              <a:spcBef>
                <a:spcPct val="20000"/>
              </a:spcBef>
              <a:buFont typeface="+mj-lt"/>
              <a:buAutoNum type="arabicPeriod"/>
            </a:pPr>
            <a:r>
              <a:rPr lang="fa-IR" sz="2800" dirty="0">
                <a:solidFill>
                  <a:prstClr val="black"/>
                </a:solidFill>
                <a:latin typeface="30"/>
                <a:cs typeface="Arial"/>
              </a:rPr>
              <a:t>کدام ازمایش سکریننگ برای کشف کردن سرطان کولون و ریکتم قابل توصیه است؟</a:t>
            </a:r>
          </a:p>
          <a:p>
            <a:pPr marL="514350" lvl="0" indent="-514350" algn="r" rtl="1">
              <a:spcBef>
                <a:spcPct val="20000"/>
              </a:spcBef>
              <a:buFont typeface="+mj-lt"/>
              <a:buAutoNum type="arabicPeriod"/>
            </a:pPr>
            <a:r>
              <a:rPr lang="fa-IR" sz="2800" dirty="0">
                <a:solidFill>
                  <a:prstClr val="black"/>
                </a:solidFill>
                <a:latin typeface="30"/>
                <a:cs typeface="Arial"/>
              </a:rPr>
              <a:t>نتایج ازمایش </a:t>
            </a:r>
            <a:r>
              <a:rPr lang="fa-IR" sz="2800" dirty="0" smtClean="0">
                <a:solidFill>
                  <a:prstClr val="black"/>
                </a:solidFill>
                <a:latin typeface="30"/>
                <a:cs typeface="Arial"/>
              </a:rPr>
              <a:t>سکریننگ </a:t>
            </a:r>
            <a:r>
              <a:rPr lang="fa-IR" sz="2800" dirty="0">
                <a:solidFill>
                  <a:prstClr val="black"/>
                </a:solidFill>
                <a:latin typeface="30"/>
                <a:cs typeface="Arial"/>
              </a:rPr>
              <a:t>چه را نشان میدهد؟</a:t>
            </a:r>
            <a:endParaRPr lang="en-US" sz="2800" dirty="0">
              <a:solidFill>
                <a:prstClr val="black"/>
              </a:solidFill>
              <a:latin typeface="30"/>
            </a:endParaRPr>
          </a:p>
          <a:p>
            <a:pPr marL="514350" lvl="0" indent="-514350" algn="r" rtl="1">
              <a:spcBef>
                <a:spcPct val="20000"/>
              </a:spcBef>
              <a:buFont typeface="+mj-lt"/>
              <a:buAutoNum type="arabicPeriod"/>
            </a:pPr>
            <a:r>
              <a:rPr lang="fa-IR" sz="2800" dirty="0">
                <a:solidFill>
                  <a:prstClr val="black"/>
                </a:solidFill>
                <a:latin typeface="30"/>
                <a:cs typeface="Arial"/>
              </a:rPr>
              <a:t>کولونوسکوپی </a:t>
            </a:r>
            <a:r>
              <a:rPr lang="en-US" sz="2800" dirty="0">
                <a:solidFill>
                  <a:prstClr val="black"/>
                </a:solidFill>
                <a:latin typeface="30"/>
              </a:rPr>
              <a:t>(Colonoscopy)</a:t>
            </a:r>
            <a:r>
              <a:rPr lang="fa-IR" sz="2800" dirty="0">
                <a:solidFill>
                  <a:prstClr val="black"/>
                </a:solidFill>
                <a:latin typeface="30"/>
                <a:cs typeface="Arial"/>
              </a:rPr>
              <a:t> چیست؟</a:t>
            </a:r>
          </a:p>
        </p:txBody>
      </p:sp>
      <p:sp>
        <p:nvSpPr>
          <p:cNvPr id="4" name="Rectangle 3"/>
          <p:cNvSpPr/>
          <p:nvPr/>
        </p:nvSpPr>
        <p:spPr>
          <a:xfrm rot="19842143">
            <a:off x="16824" y="301117"/>
            <a:ext cx="15520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600" b="1" dirty="0" smtClean="0">
                <a:solidFill>
                  <a:schemeClr val="bg1"/>
                </a:solidFill>
              </a:rPr>
              <a:t>سرطان امعای بزرگ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3568" y="3140968"/>
            <a:ext cx="4579540" cy="533400"/>
          </a:xfrm>
        </p:spPr>
        <p:txBody>
          <a:bodyPr/>
          <a:lstStyle/>
          <a:p>
            <a:pPr algn="ctr"/>
            <a:r>
              <a:rPr lang="fa-IR" sz="6600" b="1" dirty="0" smtClean="0">
                <a:solidFill>
                  <a:schemeClr val="accent1">
                    <a:lumMod val="75000"/>
                  </a:schemeClr>
                </a:solidFill>
              </a:rPr>
              <a:t>مننه</a:t>
            </a:r>
            <a:endParaRPr lang="en-US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gray">
          <a:xfrm>
            <a:off x="2051720" y="2132856"/>
            <a:ext cx="457954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تشکر</a:t>
            </a:r>
            <a:endParaRPr kumimoji="0" lang="en-US" sz="6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gray">
          <a:xfrm>
            <a:off x="2915816" y="4199756"/>
            <a:ext cx="457954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Thanks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0143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64 0.04514 C -0.07361 0.2426 -0.11458 0.44028 -0.03785 0.46135 C 0.03889 0.48241 0.35312 0.25024 0.4276 0.17176 C 0.50208 0.09329 0.41181 0.02153 0.40868 -0.00995 " pathEditMode="relative" ptsTypes="aa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73 0.13935 C -0.07275 0.29421 -0.11459 0.4493 -0.03611 0.46574 C 0.04253 0.4824 0.36441 0.30023 0.44079 0.23865 C 0.51718 0.17708 0.42465 0.12083 0.42135 0.09629 " pathEditMode="relative" rAng="0" ptsTypes="aaaA">
                                      <p:cBhvr>
                                        <p:cTn id="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00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94 0.25 C -0.07326 0.35486 -0.11458 0.45972 -0.03715 0.47083 C 0.04045 0.48241 0.35799 0.35903 0.43316 0.31736 C 0.50851 0.27569 0.41719 0.2375 0.41407 0.22106 " pathEditMode="relative" rAng="0" ptsTypes="aaaA">
                                      <p:cBhvr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00" y="1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4400" b="0" kern="1200" dirty="0">
                <a:solidFill>
                  <a:prstClr val="black"/>
                </a:solidFill>
                <a:latin typeface="Calibri"/>
                <a:cs typeface="Times New Roman"/>
              </a:rPr>
              <a:t>اهمیت صحت از نظر اسلام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97759"/>
            <a:ext cx="8305800" cy="4724400"/>
          </a:xfrm>
        </p:spPr>
        <p:txBody>
          <a:bodyPr/>
          <a:lstStyle/>
          <a:p>
            <a:pPr lvl="0" algn="r" rtl="1" fontAlgn="auto"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fa-IR" sz="3200" kern="1200" dirty="0">
                <a:solidFill>
                  <a:prstClr val="black"/>
                </a:solidFill>
                <a:latin typeface="Calibri"/>
                <a:cs typeface="Arial"/>
              </a:rPr>
              <a:t>رسول اکرم صلی الله علیه وسلم ارشاد فرمودند:</a:t>
            </a:r>
          </a:p>
          <a:p>
            <a:pPr lvl="1" algn="r" rtl="1" fontAlgn="auto">
              <a:spcAft>
                <a:spcPts val="0"/>
              </a:spcAft>
              <a:buClrTx/>
              <a:buFont typeface="Arial" pitchFamily="34" charset="0"/>
              <a:buChar char="–"/>
            </a:pPr>
            <a:r>
              <a:rPr lang="fa-IR" sz="2800" kern="1200" dirty="0">
                <a:solidFill>
                  <a:prstClr val="black"/>
                </a:solidFill>
                <a:latin typeface="Calibri"/>
                <a:ea typeface="+mn-ea"/>
                <a:cs typeface="Arial"/>
              </a:rPr>
              <a:t>اول ما یسأل عنه العبد یوم القیامة </a:t>
            </a:r>
            <a:r>
              <a:rPr lang="fa-IR" sz="2800" kern="1200" dirty="0" smtClean="0">
                <a:solidFill>
                  <a:prstClr val="black"/>
                </a:solidFill>
                <a:latin typeface="Calibri"/>
                <a:ea typeface="+mn-ea"/>
                <a:cs typeface="Arial"/>
              </a:rPr>
              <a:t>من </a:t>
            </a:r>
            <a:r>
              <a:rPr lang="fa-IR" sz="2800" kern="1200" dirty="0">
                <a:solidFill>
                  <a:prstClr val="black"/>
                </a:solidFill>
                <a:latin typeface="Calibri"/>
                <a:ea typeface="+mn-ea"/>
                <a:cs typeface="Arial"/>
              </a:rPr>
              <a:t>النعیم ایقال له الم نصح لک جسمک اوکما قال رسول الله صلی الله علیه وسلم</a:t>
            </a:r>
          </a:p>
          <a:p>
            <a:pPr lvl="1" algn="r" rtl="1" fontAlgn="auto">
              <a:spcAft>
                <a:spcPts val="0"/>
              </a:spcAft>
              <a:buClrTx/>
              <a:buFont typeface="Arial" pitchFamily="34" charset="0"/>
              <a:buChar char="–"/>
            </a:pPr>
            <a:r>
              <a:rPr lang="fa-IR" sz="2800" kern="1200" dirty="0">
                <a:solidFill>
                  <a:prstClr val="black"/>
                </a:solidFill>
                <a:latin typeface="Calibri"/>
                <a:ea typeface="+mn-ea"/>
                <a:cs typeface="Arial"/>
              </a:rPr>
              <a:t>ترجمه: در روز قیامت اولین چیز که از بنده در مورد نعمت ها پرسیده می شود (در مورد صحت است) برایش گفته میشود که آیا ما برایت جسم صحیح نداده بودیم.</a:t>
            </a:r>
          </a:p>
          <a:p>
            <a:pPr lvl="0" algn="r" rtl="1" fontAlgn="auto"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fa-IR" sz="3200" kern="1200" dirty="0">
                <a:solidFill>
                  <a:prstClr val="black"/>
                </a:solidFill>
                <a:latin typeface="Calibri"/>
                <a:cs typeface="Arial"/>
              </a:rPr>
              <a:t>رسول اکرم علیه الصلوة و السلام فرمودند:</a:t>
            </a:r>
          </a:p>
          <a:p>
            <a:pPr lvl="1" algn="r" rtl="1" fontAlgn="auto">
              <a:spcAft>
                <a:spcPts val="0"/>
              </a:spcAft>
              <a:buClrTx/>
              <a:buFont typeface="Arial" pitchFamily="34" charset="0"/>
              <a:buChar char="–"/>
            </a:pPr>
            <a:r>
              <a:rPr lang="fa-IR" sz="2800" kern="1200" dirty="0">
                <a:solidFill>
                  <a:prstClr val="black"/>
                </a:solidFill>
                <a:latin typeface="Calibri"/>
                <a:ea typeface="+mn-ea"/>
                <a:cs typeface="Arial"/>
              </a:rPr>
              <a:t>المؤمن قوی خیر من المؤمن الضعیف</a:t>
            </a:r>
          </a:p>
          <a:p>
            <a:pPr lvl="1" algn="r" rtl="1" fontAlgn="auto">
              <a:spcAft>
                <a:spcPts val="0"/>
              </a:spcAft>
              <a:buClrTx/>
              <a:buFont typeface="Arial" pitchFamily="34" charset="0"/>
              <a:buChar char="–"/>
            </a:pPr>
            <a:r>
              <a:rPr lang="fa-IR" sz="2800" kern="1200" dirty="0">
                <a:solidFill>
                  <a:prstClr val="black"/>
                </a:solidFill>
                <a:latin typeface="Calibri"/>
                <a:ea typeface="+mn-ea"/>
                <a:cs typeface="Arial"/>
              </a:rPr>
              <a:t>ترجمه: مومن قوی (درنزد الله متعال) بهتر از مومن ضعیف می باشد.</a:t>
            </a:r>
          </a:p>
          <a:p>
            <a:pPr algn="r" rtl="1">
              <a:buNone/>
            </a:pPr>
            <a:endParaRPr lang="en-US" sz="2400" b="1" dirty="0" smtClean="0">
              <a:latin typeface="Endzone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 rot="19842143">
            <a:off x="16824" y="301117"/>
            <a:ext cx="15520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600" b="1" dirty="0" smtClean="0">
                <a:solidFill>
                  <a:schemeClr val="bg1"/>
                </a:solidFill>
              </a:rPr>
              <a:t>سرطان امعای بزرگ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4400" b="0" kern="1200" dirty="0">
                <a:solidFill>
                  <a:prstClr val="black"/>
                </a:solidFill>
                <a:latin typeface="Calibri"/>
                <a:cs typeface="Times New Roman"/>
              </a:rPr>
              <a:t>اهمیت صحت از نظر اسلام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305800" cy="4724400"/>
          </a:xfrm>
        </p:spPr>
        <p:txBody>
          <a:bodyPr/>
          <a:lstStyle/>
          <a:p>
            <a:pPr algn="r" rtl="1"/>
            <a:r>
              <a:rPr lang="fa-IR" dirty="0"/>
              <a:t>پیامبر بزرگ اسلام ارشاد نمودند:</a:t>
            </a:r>
          </a:p>
          <a:p>
            <a:pPr lvl="1" algn="r" rtl="1"/>
            <a:r>
              <a:rPr lang="fa-IR" dirty="0"/>
              <a:t>و لنفسک علیک حق</a:t>
            </a:r>
          </a:p>
          <a:p>
            <a:pPr lvl="1" algn="r" rtl="1"/>
            <a:r>
              <a:rPr lang="fa-IR" dirty="0"/>
              <a:t>ترجمه نزدیک: نفس تو بالای تو حق دارد.</a:t>
            </a:r>
          </a:p>
          <a:p>
            <a:pPr algn="r" rtl="1"/>
            <a:r>
              <a:rPr lang="fa-IR" dirty="0"/>
              <a:t>احادیث زیاد موجود است که اهمیت صحت را نشان میدهد و این بیانگر اینست که همه ما باید به حفظ و سلامتی خویش متوجه باشیم بخاطریکه:</a:t>
            </a:r>
          </a:p>
          <a:p>
            <a:pPr lvl="1" algn="r" rtl="1"/>
            <a:r>
              <a:rPr lang="fa-IR" dirty="0"/>
              <a:t>امر رسول اکرم صلی الله علیه وسلم است</a:t>
            </a:r>
          </a:p>
          <a:p>
            <a:pPr lvl="1" algn="r" rtl="1"/>
            <a:r>
              <a:rPr lang="fa-IR" dirty="0"/>
              <a:t>عبادت است</a:t>
            </a:r>
          </a:p>
          <a:p>
            <a:pPr lvl="1" algn="r" rtl="1"/>
            <a:r>
              <a:rPr lang="fa-IR" dirty="0"/>
              <a:t>شخص صحتمند طبعاً از قوت برخوردار می باشد</a:t>
            </a:r>
          </a:p>
          <a:p>
            <a:pPr lvl="1" algn="r" rtl="1"/>
            <a:r>
              <a:rPr lang="fa-IR" dirty="0"/>
              <a:t>مؤمن قوی بهتر است نظر به ضعیف		</a:t>
            </a:r>
            <a:endParaRPr lang="en-US" dirty="0"/>
          </a:p>
          <a:p>
            <a:pPr algn="r" rtl="1"/>
            <a:endParaRPr lang="en-US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86638"/>
            <a:ext cx="160337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07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15616" y="22423"/>
            <a:ext cx="7772400" cy="1102321"/>
          </a:xfrm>
        </p:spPr>
        <p:txBody>
          <a:bodyPr/>
          <a:lstStyle/>
          <a:p>
            <a:r>
              <a:rPr lang="fa-IR" dirty="0" smtClean="0"/>
              <a:t>سرطان امعای بزرگ </a:t>
            </a:r>
            <a:r>
              <a:rPr lang="fa-IR" dirty="0" smtClean="0"/>
              <a:t>چیست</a:t>
            </a:r>
            <a:r>
              <a:rPr lang="ps-AF" dirty="0" smtClean="0"/>
              <a:t>؟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44196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 rot="19469720">
            <a:off x="-237306" y="424718"/>
            <a:ext cx="22349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dirty="0" smtClean="0">
                <a:solidFill>
                  <a:srgbClr val="FFFF00"/>
                </a:solidFill>
              </a:rPr>
              <a:t>سرطان امعای بزرگ</a:t>
            </a:r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340768"/>
            <a:ext cx="4616896" cy="533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1120" y="201141"/>
            <a:ext cx="7391400" cy="563563"/>
          </a:xfrm>
        </p:spPr>
        <p:txBody>
          <a:bodyPr/>
          <a:lstStyle/>
          <a:p>
            <a:pPr rtl="1"/>
            <a:r>
              <a:rPr lang="fa-IR" sz="4400" b="0" kern="1200" dirty="0">
                <a:solidFill>
                  <a:prstClr val="black"/>
                </a:solidFill>
                <a:latin typeface="Calibri"/>
                <a:cs typeface="Times New Roman"/>
              </a:rPr>
              <a:t>سرطان امعای بزرگ چیست؟</a:t>
            </a:r>
            <a:endParaRPr lang="en-US" sz="4000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826468"/>
            <a:ext cx="7758112" cy="4914900"/>
          </a:xfrm>
        </p:spPr>
        <p:txBody>
          <a:bodyPr/>
          <a:lstStyle/>
          <a:p>
            <a:pPr lvl="0" algn="r" rtl="1" fontAlgn="auto"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fa-IR" sz="3200" kern="1200" dirty="0">
                <a:solidFill>
                  <a:prstClr val="black"/>
                </a:solidFill>
                <a:latin typeface="Calibri"/>
                <a:cs typeface="Arial"/>
              </a:rPr>
              <a:t>سرطان کولون و رکــــتم بنام کولورکـــتل کنسر یاد می شود.</a:t>
            </a:r>
          </a:p>
          <a:p>
            <a:pPr lvl="0" algn="r" rtl="1" fontAlgn="auto"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fa-IR" sz="3200" kern="1200" dirty="0">
                <a:solidFill>
                  <a:prstClr val="black"/>
                </a:solidFill>
                <a:latin typeface="Calibri"/>
                <a:cs typeface="Arial"/>
              </a:rPr>
              <a:t>کولو رکـــــتل کنسر (سرطان) = سرطان کولون و رکـــــتم</a:t>
            </a:r>
          </a:p>
          <a:p>
            <a:pPr lvl="0" algn="r" rtl="1" fontAlgn="auto"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fa-IR" sz="3200" kern="1200" dirty="0">
                <a:solidFill>
                  <a:prstClr val="black"/>
                </a:solidFill>
                <a:latin typeface="Calibri"/>
                <a:cs typeface="Arial"/>
              </a:rPr>
              <a:t>سرطان کولو رکــتل در کولون یا رکـتم پیدا میشود.</a:t>
            </a:r>
          </a:p>
          <a:p>
            <a:pPr lvl="0" algn="r" rtl="1" fontAlgn="auto"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fa-IR" sz="3200" kern="1200" dirty="0">
                <a:solidFill>
                  <a:prstClr val="black"/>
                </a:solidFill>
                <a:latin typeface="Calibri"/>
                <a:cs typeface="Arial"/>
              </a:rPr>
              <a:t>کولون عبارت از امعاء بزرگ می باشد.</a:t>
            </a:r>
          </a:p>
          <a:p>
            <a:pPr lvl="0" algn="r" rtl="1" fontAlgn="auto"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fa-IR" sz="3200" kern="1200" dirty="0">
                <a:solidFill>
                  <a:prstClr val="black"/>
                </a:solidFill>
                <a:latin typeface="Calibri"/>
                <a:cs typeface="Arial"/>
              </a:rPr>
              <a:t>رکتم آن قسمت کولون است که با مقعد وصل میگردد.</a:t>
            </a:r>
          </a:p>
          <a:p>
            <a:pPr lvl="0" algn="r" rtl="1" fontAlgn="auto">
              <a:spcAft>
                <a:spcPts val="0"/>
              </a:spcAft>
              <a:buClrTx/>
              <a:buFont typeface="Arial" pitchFamily="34" charset="0"/>
              <a:buChar char="•"/>
            </a:pPr>
            <a:endParaRPr lang="en-US" sz="3200" kern="1200" dirty="0">
              <a:solidFill>
                <a:prstClr val="black"/>
              </a:solidFill>
              <a:latin typeface="Calibri"/>
            </a:endParaRPr>
          </a:p>
          <a:p>
            <a:pPr algn="r" rtl="1" eaLnBrk="1" hangingPunct="1">
              <a:buNone/>
            </a:pPr>
            <a:endParaRPr lang="en-US" sz="2000" b="1" dirty="0" smtClean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rot="19469720">
            <a:off x="-237306" y="424718"/>
            <a:ext cx="22349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dirty="0" smtClean="0">
                <a:solidFill>
                  <a:schemeClr val="accent3">
                    <a:lumMod val="10000"/>
                  </a:schemeClr>
                </a:solidFill>
              </a:rPr>
              <a:t>سرطان امعای بزرگ</a:t>
            </a:r>
            <a:endParaRPr lang="en-US" sz="2400" b="1" dirty="0">
              <a:solidFill>
                <a:schemeClr val="accent3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اعراض سرطان امعای بزرگ چیست؟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اکثریت مردم که به سرطان </a:t>
            </a:r>
            <a:r>
              <a:rPr lang="fa-IR" dirty="0" smtClean="0"/>
              <a:t>امعای </a:t>
            </a:r>
            <a:r>
              <a:rPr lang="fa-IR" dirty="0"/>
              <a:t>بزرگ مصاب میگردد بدون اعراض می باشد.</a:t>
            </a:r>
          </a:p>
          <a:p>
            <a:pPr algn="r" rtl="1"/>
            <a:r>
              <a:rPr lang="fa-IR" dirty="0"/>
              <a:t>اعراض ممکنه سرطان </a:t>
            </a:r>
            <a:r>
              <a:rPr lang="fa-IR" dirty="0" smtClean="0"/>
              <a:t>امعای </a:t>
            </a:r>
            <a:r>
              <a:rPr lang="fa-IR" dirty="0"/>
              <a:t>بزرگ قرار ذیل می باشد:</a:t>
            </a:r>
          </a:p>
          <a:p>
            <a:pPr lvl="1" algn="r" rtl="1"/>
            <a:r>
              <a:rPr lang="fa-IR" dirty="0"/>
              <a:t>موجودیت خون در مواد غایطه</a:t>
            </a:r>
          </a:p>
          <a:p>
            <a:pPr algn="r" rtl="1"/>
            <a:r>
              <a:rPr lang="fa-IR" dirty="0"/>
              <a:t>درد،خلع زدن ویا درد معده که زیاد واقع شده ولی شما علت آنرا نمی دانید.</a:t>
            </a:r>
          </a:p>
          <a:p>
            <a:pPr algn="r" rtl="1"/>
            <a:r>
              <a:rPr lang="fa-IR" dirty="0"/>
              <a:t>تغییر درعادات غایطی مانند باریک شدن مواد غایطه نظر به حالت نورمل.</a:t>
            </a:r>
            <a:endParaRPr lang="en-US" dirty="0"/>
          </a:p>
          <a:p>
            <a:pPr algn="r" rtl="1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19469720">
            <a:off x="-237306" y="424718"/>
            <a:ext cx="22349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dirty="0" smtClean="0">
                <a:solidFill>
                  <a:schemeClr val="accent3">
                    <a:lumMod val="10000"/>
                  </a:schemeClr>
                </a:solidFill>
              </a:rPr>
              <a:t>سرطان امعای بزرگ</a:t>
            </a:r>
            <a:endParaRPr lang="en-US" sz="2400" b="1" dirty="0">
              <a:solidFill>
                <a:schemeClr val="accent3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اعراض سرطان امعای بزرگ چیست؟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باختن وزن بدن که شما علت آنرا نمی دانید؟</a:t>
            </a:r>
          </a:p>
          <a:p>
            <a:pPr algn="r" rtl="1"/>
            <a:endParaRPr lang="fa-IR" dirty="0"/>
          </a:p>
          <a:p>
            <a:pPr marL="0" indent="0" algn="r" rtl="1">
              <a:buNone/>
            </a:pPr>
            <a:r>
              <a:rPr lang="fa-IR" b="1" dirty="0"/>
              <a:t>اکثریت این اعراض به علت سرطان نمی باشد ولی هر شخص که اعراض فوق الذکر داشته باشد باید با داکتر مشوره نمایید </a:t>
            </a:r>
            <a:r>
              <a:rPr lang="fa-IR" dirty="0"/>
              <a:t>زیرا که دیگر امراض نیز میتواند همچو اعراض را داشته باشد.</a:t>
            </a:r>
          </a:p>
          <a:p>
            <a:pPr marL="0" indent="0" algn="r" rtl="1">
              <a:buNone/>
            </a:pPr>
            <a:r>
              <a:rPr lang="fa-IR" dirty="0">
                <a:solidFill>
                  <a:srgbClr val="0070C0"/>
                </a:solidFill>
              </a:rPr>
              <a:t>اکثرآ سرطان در مراحل اولی خویش درد نمیداشته باشدهیچگاه منتظر درد نباشید تا بداکتر مراجعه نمایید.</a:t>
            </a:r>
            <a:endParaRPr lang="en-US" b="1" dirty="0">
              <a:solidFill>
                <a:srgbClr val="0070C0"/>
              </a:solidFill>
            </a:endParaRPr>
          </a:p>
          <a:p>
            <a:pPr marL="0" indent="0" algn="r" rtl="1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19469720">
            <a:off x="-237306" y="424718"/>
            <a:ext cx="22349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dirty="0" smtClean="0">
                <a:solidFill>
                  <a:schemeClr val="accent3">
                    <a:lumMod val="10000"/>
                  </a:schemeClr>
                </a:solidFill>
              </a:rPr>
              <a:t>سرطان امعای بزرگ</a:t>
            </a:r>
            <a:endParaRPr lang="en-US" sz="2400" b="1" dirty="0">
              <a:solidFill>
                <a:schemeClr val="accent3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22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کی با خطر سرطان امعاء بزرگ مواجه می باشد؟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fa-IR" dirty="0"/>
              <a:t>تحقیقات نشان داده است که افراد ذیل با داشتن بعضی خطرات نظر به سایر افراد زیادتر بخطر مواجه اند:</a:t>
            </a:r>
          </a:p>
          <a:p>
            <a:pPr algn="r" rtl="1"/>
            <a:r>
              <a:rPr lang="fa-IR" b="1" dirty="0"/>
              <a:t>سن یا عمر: </a:t>
            </a:r>
            <a:r>
              <a:rPr lang="fa-IR" dirty="0"/>
              <a:t>بیشتر از 90 % سرطان امعاء بزرگ در اشخاص که عمر شان از 50 سال زیاد باشد واقع می گردد</a:t>
            </a:r>
          </a:p>
          <a:p>
            <a:pPr algn="r" rtl="1"/>
            <a:r>
              <a:rPr lang="fa-IR" sz="3200" b="1" dirty="0"/>
              <a:t>تاریخچه فامیلی یا شخصی:</a:t>
            </a:r>
            <a:r>
              <a:rPr lang="fa-IR" dirty="0"/>
              <a:t>سرطان روده های بزرگ ،پولیپ ها ویا امراض التهابی مزمن  امعاء (مرض کرون یا التهاب تقرحی امعاء بزرگ)</a:t>
            </a:r>
          </a:p>
          <a:p>
            <a:pPr algn="r" rtl="1"/>
            <a:r>
              <a:rPr lang="fa-IR" sz="3200" b="1" dirty="0"/>
              <a:t>سابقه نژادی یا قومی: </a:t>
            </a:r>
            <a:r>
              <a:rPr lang="fa-IR" dirty="0"/>
              <a:t>به احتمال بیشتر افراد سیاه پوستان امریکایی نظر به افراد سایر نژادها به سرطان امعاء بزرگ مصاب و وفات می نمایند.</a:t>
            </a:r>
          </a:p>
          <a:p>
            <a:pPr algn="r" rt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19469720">
            <a:off x="-264556" y="424718"/>
            <a:ext cx="22894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dirty="0" smtClean="0">
                <a:solidFill>
                  <a:schemeClr val="accent3">
                    <a:lumMod val="10000"/>
                  </a:schemeClr>
                </a:solidFill>
              </a:rPr>
              <a:t>سرطان امعای بزرگ</a:t>
            </a:r>
            <a:endParaRPr lang="en-US" sz="2400" b="1" dirty="0">
              <a:solidFill>
                <a:schemeClr val="accent3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41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heme/theme1.xml><?xml version="1.0" encoding="utf-8"?>
<a:theme xmlns:a="http://schemas.openxmlformats.org/drawingml/2006/main" name="Theme17">
  <a:themeElements>
    <a:clrScheme name="170Gp_natural_light 3">
      <a:dk1>
        <a:srgbClr val="000000"/>
      </a:dk1>
      <a:lt1>
        <a:srgbClr val="FFFFFF"/>
      </a:lt1>
      <a:dk2>
        <a:srgbClr val="632769"/>
      </a:dk2>
      <a:lt2>
        <a:srgbClr val="C0C0C0"/>
      </a:lt2>
      <a:accent1>
        <a:srgbClr val="8B8DE1"/>
      </a:accent1>
      <a:accent2>
        <a:srgbClr val="DEA548"/>
      </a:accent2>
      <a:accent3>
        <a:srgbClr val="FFFFFF"/>
      </a:accent3>
      <a:accent4>
        <a:srgbClr val="000000"/>
      </a:accent4>
      <a:accent5>
        <a:srgbClr val="C4C5EE"/>
      </a:accent5>
      <a:accent6>
        <a:srgbClr val="C99540"/>
      </a:accent6>
      <a:hlink>
        <a:srgbClr val="58AFD2"/>
      </a:hlink>
      <a:folHlink>
        <a:srgbClr val="E2E25E"/>
      </a:folHlink>
    </a:clrScheme>
    <a:fontScheme name="170Gp_natural_l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70Gp_natural_light 1">
        <a:dk1>
          <a:srgbClr val="000000"/>
        </a:dk1>
        <a:lt1>
          <a:srgbClr val="FFFFFF"/>
        </a:lt1>
        <a:dk2>
          <a:srgbClr val="21858F"/>
        </a:dk2>
        <a:lt2>
          <a:srgbClr val="DDDDDD"/>
        </a:lt2>
        <a:accent1>
          <a:srgbClr val="66ABDA"/>
        </a:accent1>
        <a:accent2>
          <a:srgbClr val="669900"/>
        </a:accent2>
        <a:accent3>
          <a:srgbClr val="FFFFFF"/>
        </a:accent3>
        <a:accent4>
          <a:srgbClr val="000000"/>
        </a:accent4>
        <a:accent5>
          <a:srgbClr val="B8D2EA"/>
        </a:accent5>
        <a:accent6>
          <a:srgbClr val="5C8A00"/>
        </a:accent6>
        <a:hlink>
          <a:srgbClr val="9369E7"/>
        </a:hlink>
        <a:folHlink>
          <a:srgbClr val="F0DA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0Gp_natural_light 2">
        <a:dk1>
          <a:srgbClr val="000000"/>
        </a:dk1>
        <a:lt1>
          <a:srgbClr val="FFFFFF"/>
        </a:lt1>
        <a:dk2>
          <a:srgbClr val="333399"/>
        </a:dk2>
        <a:lt2>
          <a:srgbClr val="C0C0C0"/>
        </a:lt2>
        <a:accent1>
          <a:srgbClr val="88BEF4"/>
        </a:accent1>
        <a:accent2>
          <a:srgbClr val="F1900F"/>
        </a:accent2>
        <a:accent3>
          <a:srgbClr val="FFFFFF"/>
        </a:accent3>
        <a:accent4>
          <a:srgbClr val="000000"/>
        </a:accent4>
        <a:accent5>
          <a:srgbClr val="C3DBF8"/>
        </a:accent5>
        <a:accent6>
          <a:srgbClr val="DA820C"/>
        </a:accent6>
        <a:hlink>
          <a:srgbClr val="008080"/>
        </a:hlink>
        <a:folHlink>
          <a:srgbClr val="FFE2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0Gp_natural_light 3">
        <a:dk1>
          <a:srgbClr val="000000"/>
        </a:dk1>
        <a:lt1>
          <a:srgbClr val="FFFFFF"/>
        </a:lt1>
        <a:dk2>
          <a:srgbClr val="632769"/>
        </a:dk2>
        <a:lt2>
          <a:srgbClr val="C0C0C0"/>
        </a:lt2>
        <a:accent1>
          <a:srgbClr val="8B8DE1"/>
        </a:accent1>
        <a:accent2>
          <a:srgbClr val="DEA548"/>
        </a:accent2>
        <a:accent3>
          <a:srgbClr val="FFFFFF"/>
        </a:accent3>
        <a:accent4>
          <a:srgbClr val="000000"/>
        </a:accent4>
        <a:accent5>
          <a:srgbClr val="C4C5EE"/>
        </a:accent5>
        <a:accent6>
          <a:srgbClr val="C99540"/>
        </a:accent6>
        <a:hlink>
          <a:srgbClr val="58AFD2"/>
        </a:hlink>
        <a:folHlink>
          <a:srgbClr val="E2E25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eme16">
  <a:themeElements>
    <a:clrScheme name="Office Theme 3">
      <a:dk1>
        <a:srgbClr val="000000"/>
      </a:dk1>
      <a:lt1>
        <a:srgbClr val="FFFFFF"/>
      </a:lt1>
      <a:dk2>
        <a:srgbClr val="000066"/>
      </a:dk2>
      <a:lt2>
        <a:srgbClr val="969696"/>
      </a:lt2>
      <a:accent1>
        <a:srgbClr val="6FB4E3"/>
      </a:accent1>
      <a:accent2>
        <a:srgbClr val="5DBDAB"/>
      </a:accent2>
      <a:accent3>
        <a:srgbClr val="FFFFFF"/>
      </a:accent3>
      <a:accent4>
        <a:srgbClr val="000000"/>
      </a:accent4>
      <a:accent5>
        <a:srgbClr val="BBD6EF"/>
      </a:accent5>
      <a:accent6>
        <a:srgbClr val="53AB9B"/>
      </a:accent6>
      <a:hlink>
        <a:srgbClr val="D17FB6"/>
      </a:hlink>
      <a:folHlink>
        <a:srgbClr val="E3981D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65E86"/>
        </a:dk2>
        <a:lt2>
          <a:srgbClr val="969696"/>
        </a:lt2>
        <a:accent1>
          <a:srgbClr val="33C5A9"/>
        </a:accent1>
        <a:accent2>
          <a:srgbClr val="90DE88"/>
        </a:accent2>
        <a:accent3>
          <a:srgbClr val="FFFFFF"/>
        </a:accent3>
        <a:accent4>
          <a:srgbClr val="000000"/>
        </a:accent4>
        <a:accent5>
          <a:srgbClr val="ADDFD1"/>
        </a:accent5>
        <a:accent6>
          <a:srgbClr val="82C97B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37399B"/>
        </a:dk2>
        <a:lt2>
          <a:srgbClr val="C0C0C0"/>
        </a:lt2>
        <a:accent1>
          <a:srgbClr val="699DE9"/>
        </a:accent1>
        <a:accent2>
          <a:srgbClr val="E3663F"/>
        </a:accent2>
        <a:accent3>
          <a:srgbClr val="FFFFFF"/>
        </a:accent3>
        <a:accent4>
          <a:srgbClr val="000000"/>
        </a:accent4>
        <a:accent5>
          <a:srgbClr val="B9CCF2"/>
        </a:accent5>
        <a:accent6>
          <a:srgbClr val="CE5C38"/>
        </a:accent6>
        <a:hlink>
          <a:srgbClr val="7476DC"/>
        </a:hlink>
        <a:folHlink>
          <a:srgbClr val="7FB2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6FB4E3"/>
        </a:accent1>
        <a:accent2>
          <a:srgbClr val="5DBDAB"/>
        </a:accent2>
        <a:accent3>
          <a:srgbClr val="FFFFFF"/>
        </a:accent3>
        <a:accent4>
          <a:srgbClr val="000000"/>
        </a:accent4>
        <a:accent5>
          <a:srgbClr val="BBD6EF"/>
        </a:accent5>
        <a:accent6>
          <a:srgbClr val="53AB9B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eme18">
  <a:themeElements>
    <a:clrScheme name="sample 3">
      <a:dk1>
        <a:srgbClr val="335338"/>
      </a:dk1>
      <a:lt1>
        <a:srgbClr val="D7E4BE"/>
      </a:lt1>
      <a:dk2>
        <a:srgbClr val="000066"/>
      </a:dk2>
      <a:lt2>
        <a:srgbClr val="B2B2B2"/>
      </a:lt2>
      <a:accent1>
        <a:srgbClr val="2F86B1"/>
      </a:accent1>
      <a:accent2>
        <a:srgbClr val="D2761A"/>
      </a:accent2>
      <a:accent3>
        <a:srgbClr val="E8EFDB"/>
      </a:accent3>
      <a:accent4>
        <a:srgbClr val="2A462E"/>
      </a:accent4>
      <a:accent5>
        <a:srgbClr val="ADC3D5"/>
      </a:accent5>
      <a:accent6>
        <a:srgbClr val="BE6A16"/>
      </a:accent6>
      <a:hlink>
        <a:srgbClr val="368463"/>
      </a:hlink>
      <a:folHlink>
        <a:srgbClr val="481ECE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A3E86"/>
        </a:dk1>
        <a:lt1>
          <a:srgbClr val="C1CFDD"/>
        </a:lt1>
        <a:dk2>
          <a:srgbClr val="000000"/>
        </a:dk2>
        <a:lt2>
          <a:srgbClr val="B2B2B2"/>
        </a:lt2>
        <a:accent1>
          <a:srgbClr val="4AAAC0"/>
        </a:accent1>
        <a:accent2>
          <a:srgbClr val="6600FF"/>
        </a:accent2>
        <a:accent3>
          <a:srgbClr val="DDE4EB"/>
        </a:accent3>
        <a:accent4>
          <a:srgbClr val="143472"/>
        </a:accent4>
        <a:accent5>
          <a:srgbClr val="B1D2DC"/>
        </a:accent5>
        <a:accent6>
          <a:srgbClr val="5C00E7"/>
        </a:accent6>
        <a:hlink>
          <a:srgbClr val="0066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2B166E"/>
        </a:dk1>
        <a:lt1>
          <a:srgbClr val="AADBFC"/>
        </a:lt1>
        <a:dk2>
          <a:srgbClr val="003366"/>
        </a:dk2>
        <a:lt2>
          <a:srgbClr val="B2B2B2"/>
        </a:lt2>
        <a:accent1>
          <a:srgbClr val="19B17B"/>
        </a:accent1>
        <a:accent2>
          <a:srgbClr val="E57B1B"/>
        </a:accent2>
        <a:accent3>
          <a:srgbClr val="D2EAFD"/>
        </a:accent3>
        <a:accent4>
          <a:srgbClr val="23115D"/>
        </a:accent4>
        <a:accent5>
          <a:srgbClr val="ABD5BF"/>
        </a:accent5>
        <a:accent6>
          <a:srgbClr val="CF6F17"/>
        </a:accent6>
        <a:hlink>
          <a:srgbClr val="0066CC"/>
        </a:hlink>
        <a:folHlink>
          <a:srgbClr val="8C71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335338"/>
        </a:dk1>
        <a:lt1>
          <a:srgbClr val="D7E4BE"/>
        </a:lt1>
        <a:dk2>
          <a:srgbClr val="000066"/>
        </a:dk2>
        <a:lt2>
          <a:srgbClr val="B2B2B2"/>
        </a:lt2>
        <a:accent1>
          <a:srgbClr val="2F86B1"/>
        </a:accent1>
        <a:accent2>
          <a:srgbClr val="D2761A"/>
        </a:accent2>
        <a:accent3>
          <a:srgbClr val="E8EFDB"/>
        </a:accent3>
        <a:accent4>
          <a:srgbClr val="2A462E"/>
        </a:accent4>
        <a:accent5>
          <a:srgbClr val="ADC3D5"/>
        </a:accent5>
        <a:accent6>
          <a:srgbClr val="BE6A16"/>
        </a:accent6>
        <a:hlink>
          <a:srgbClr val="368463"/>
        </a:hlink>
        <a:folHlink>
          <a:srgbClr val="481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heme20">
  <a:themeElements>
    <a:clrScheme name="sample_dark 3">
      <a:dk1>
        <a:srgbClr val="969696"/>
      </a:dk1>
      <a:lt1>
        <a:srgbClr val="FFFFFF"/>
      </a:lt1>
      <a:dk2>
        <a:srgbClr val="003399"/>
      </a:dk2>
      <a:lt2>
        <a:srgbClr val="FCF8A2"/>
      </a:lt2>
      <a:accent1>
        <a:srgbClr val="5AB14B"/>
      </a:accent1>
      <a:accent2>
        <a:srgbClr val="2F7ADF"/>
      </a:accent2>
      <a:accent3>
        <a:srgbClr val="AAADCA"/>
      </a:accent3>
      <a:accent4>
        <a:srgbClr val="DADADA"/>
      </a:accent4>
      <a:accent5>
        <a:srgbClr val="B5D5B1"/>
      </a:accent5>
      <a:accent6>
        <a:srgbClr val="2A6ECA"/>
      </a:accent6>
      <a:hlink>
        <a:srgbClr val="8A52C8"/>
      </a:hlink>
      <a:folHlink>
        <a:srgbClr val="C48352"/>
      </a:folHlink>
    </a:clrScheme>
    <a:fontScheme name="sample_d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_dark 1">
        <a:dk1>
          <a:srgbClr val="969696"/>
        </a:dk1>
        <a:lt1>
          <a:srgbClr val="FFFFFF"/>
        </a:lt1>
        <a:dk2>
          <a:srgbClr val="005E5C"/>
        </a:dk2>
        <a:lt2>
          <a:srgbClr val="DAEEA2"/>
        </a:lt2>
        <a:accent1>
          <a:srgbClr val="238FD9"/>
        </a:accent1>
        <a:accent2>
          <a:srgbClr val="43A98E"/>
        </a:accent2>
        <a:accent3>
          <a:srgbClr val="AAB6B5"/>
        </a:accent3>
        <a:accent4>
          <a:srgbClr val="DADADA"/>
        </a:accent4>
        <a:accent5>
          <a:srgbClr val="ACC6E9"/>
        </a:accent5>
        <a:accent6>
          <a:srgbClr val="3C9980"/>
        </a:accent6>
        <a:hlink>
          <a:srgbClr val="D8A642"/>
        </a:hlink>
        <a:folHlink>
          <a:srgbClr val="B370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dark 2">
        <a:dk1>
          <a:srgbClr val="969696"/>
        </a:dk1>
        <a:lt1>
          <a:srgbClr val="FFFFFF"/>
        </a:lt1>
        <a:dk2>
          <a:srgbClr val="551D2A"/>
        </a:dk2>
        <a:lt2>
          <a:srgbClr val="EEE5A2"/>
        </a:lt2>
        <a:accent1>
          <a:srgbClr val="557FE7"/>
        </a:accent1>
        <a:accent2>
          <a:srgbClr val="EB6363"/>
        </a:accent2>
        <a:accent3>
          <a:srgbClr val="B4ABAC"/>
        </a:accent3>
        <a:accent4>
          <a:srgbClr val="DADADA"/>
        </a:accent4>
        <a:accent5>
          <a:srgbClr val="B4C0F1"/>
        </a:accent5>
        <a:accent6>
          <a:srgbClr val="D55959"/>
        </a:accent6>
        <a:hlink>
          <a:srgbClr val="9351C9"/>
        </a:hlink>
        <a:folHlink>
          <a:srgbClr val="3EB2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dark 3">
        <a:dk1>
          <a:srgbClr val="969696"/>
        </a:dk1>
        <a:lt1>
          <a:srgbClr val="FFFFFF"/>
        </a:lt1>
        <a:dk2>
          <a:srgbClr val="003399"/>
        </a:dk2>
        <a:lt2>
          <a:srgbClr val="FCF8A2"/>
        </a:lt2>
        <a:accent1>
          <a:srgbClr val="5AB14B"/>
        </a:accent1>
        <a:accent2>
          <a:srgbClr val="2F7ADF"/>
        </a:accent2>
        <a:accent3>
          <a:srgbClr val="AAADCA"/>
        </a:accent3>
        <a:accent4>
          <a:srgbClr val="DADADA"/>
        </a:accent4>
        <a:accent5>
          <a:srgbClr val="B5D5B1"/>
        </a:accent5>
        <a:accent6>
          <a:srgbClr val="2A6ECA"/>
        </a:accent6>
        <a:hlink>
          <a:srgbClr val="8A52C8"/>
        </a:hlink>
        <a:folHlink>
          <a:srgbClr val="C4835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heme1">
  <a:themeElements>
    <a:clrScheme name="ffffff_white_04 2">
      <a:dk1>
        <a:srgbClr val="000000"/>
      </a:dk1>
      <a:lt1>
        <a:srgbClr val="FFFFFF"/>
      </a:lt1>
      <a:dk2>
        <a:srgbClr val="000000"/>
      </a:dk2>
      <a:lt2>
        <a:srgbClr val="828282"/>
      </a:lt2>
      <a:accent1>
        <a:srgbClr val="B65992"/>
      </a:accent1>
      <a:accent2>
        <a:srgbClr val="C07040"/>
      </a:accent2>
      <a:accent3>
        <a:srgbClr val="FFFFFF"/>
      </a:accent3>
      <a:accent4>
        <a:srgbClr val="000000"/>
      </a:accent4>
      <a:accent5>
        <a:srgbClr val="D7B5C7"/>
      </a:accent5>
      <a:accent6>
        <a:srgbClr val="AE6539"/>
      </a:accent6>
      <a:hlink>
        <a:srgbClr val="862D2D"/>
      </a:hlink>
      <a:folHlink>
        <a:srgbClr val="6B5F2E"/>
      </a:folHlink>
    </a:clrScheme>
    <a:fontScheme name="ffffff_white_04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fffff_white_04 1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C65353"/>
        </a:accent1>
        <a:accent2>
          <a:srgbClr val="C6537E"/>
        </a:accent2>
        <a:accent3>
          <a:srgbClr val="FFFFFF"/>
        </a:accent3>
        <a:accent4>
          <a:srgbClr val="000000"/>
        </a:accent4>
        <a:accent5>
          <a:srgbClr val="DFB3B3"/>
        </a:accent5>
        <a:accent6>
          <a:srgbClr val="B34A72"/>
        </a:accent6>
        <a:hlink>
          <a:srgbClr val="993333"/>
        </a:hlink>
        <a:folHlink>
          <a:srgbClr val="99335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fffff_white_04 2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B65992"/>
        </a:accent1>
        <a:accent2>
          <a:srgbClr val="C07040"/>
        </a:accent2>
        <a:accent3>
          <a:srgbClr val="FFFFFF"/>
        </a:accent3>
        <a:accent4>
          <a:srgbClr val="000000"/>
        </a:accent4>
        <a:accent5>
          <a:srgbClr val="D7B5C7"/>
        </a:accent5>
        <a:accent6>
          <a:srgbClr val="AE6539"/>
        </a:accent6>
        <a:hlink>
          <a:srgbClr val="862D2D"/>
        </a:hlink>
        <a:folHlink>
          <a:srgbClr val="6B5F2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fffff_white_04 3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3C7186"/>
        </a:accent1>
        <a:accent2>
          <a:srgbClr val="66762D"/>
        </a:accent2>
        <a:accent3>
          <a:srgbClr val="FFFFFF"/>
        </a:accent3>
        <a:accent4>
          <a:srgbClr val="000000"/>
        </a:accent4>
        <a:accent5>
          <a:srgbClr val="AFBBC3"/>
        </a:accent5>
        <a:accent6>
          <a:srgbClr val="5C6A28"/>
        </a:accent6>
        <a:hlink>
          <a:srgbClr val="993434"/>
        </a:hlink>
        <a:folHlink>
          <a:srgbClr val="3A34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fffff_white_04 4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AC3A3A"/>
        </a:accent1>
        <a:accent2>
          <a:srgbClr val="86742D"/>
        </a:accent2>
        <a:accent3>
          <a:srgbClr val="FFFFFF"/>
        </a:accent3>
        <a:accent4>
          <a:srgbClr val="000000"/>
        </a:accent4>
        <a:accent5>
          <a:srgbClr val="D2AEAE"/>
        </a:accent5>
        <a:accent6>
          <a:srgbClr val="796828"/>
        </a:accent6>
        <a:hlink>
          <a:srgbClr val="386B2E"/>
        </a:hlink>
        <a:folHlink>
          <a:srgbClr val="433C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fffff_white_04 5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C65353"/>
        </a:accent1>
        <a:accent2>
          <a:srgbClr val="C6537E"/>
        </a:accent2>
        <a:accent3>
          <a:srgbClr val="FFFFFF"/>
        </a:accent3>
        <a:accent4>
          <a:srgbClr val="000000"/>
        </a:accent4>
        <a:accent5>
          <a:srgbClr val="DFB3B3"/>
        </a:accent5>
        <a:accent6>
          <a:srgbClr val="B34A72"/>
        </a:accent6>
        <a:hlink>
          <a:srgbClr val="993333"/>
        </a:hlink>
        <a:folHlink>
          <a:srgbClr val="99335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fffff_white_04 6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B65992"/>
        </a:accent1>
        <a:accent2>
          <a:srgbClr val="C07040"/>
        </a:accent2>
        <a:accent3>
          <a:srgbClr val="FFFFFF"/>
        </a:accent3>
        <a:accent4>
          <a:srgbClr val="000000"/>
        </a:accent4>
        <a:accent5>
          <a:srgbClr val="D7B5C7"/>
        </a:accent5>
        <a:accent6>
          <a:srgbClr val="AE6539"/>
        </a:accent6>
        <a:hlink>
          <a:srgbClr val="862D2D"/>
        </a:hlink>
        <a:folHlink>
          <a:srgbClr val="6B5F2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fffff_white_04 7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3C7186"/>
        </a:accent1>
        <a:accent2>
          <a:srgbClr val="66762D"/>
        </a:accent2>
        <a:accent3>
          <a:srgbClr val="FFFFFF"/>
        </a:accent3>
        <a:accent4>
          <a:srgbClr val="000000"/>
        </a:accent4>
        <a:accent5>
          <a:srgbClr val="AFBBC3"/>
        </a:accent5>
        <a:accent6>
          <a:srgbClr val="5C6A28"/>
        </a:accent6>
        <a:hlink>
          <a:srgbClr val="993434"/>
        </a:hlink>
        <a:folHlink>
          <a:srgbClr val="3A34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fffff_white_04 8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AC3A3A"/>
        </a:accent1>
        <a:accent2>
          <a:srgbClr val="86742D"/>
        </a:accent2>
        <a:accent3>
          <a:srgbClr val="FFFFFF"/>
        </a:accent3>
        <a:accent4>
          <a:srgbClr val="000000"/>
        </a:accent4>
        <a:accent5>
          <a:srgbClr val="D2AEAE"/>
        </a:accent5>
        <a:accent6>
          <a:srgbClr val="796828"/>
        </a:accent6>
        <a:hlink>
          <a:srgbClr val="386B2E"/>
        </a:hlink>
        <a:folHlink>
          <a:srgbClr val="433C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heme13">
  <a:themeElements>
    <a:clrScheme name="Office Theme 1">
      <a:dk1>
        <a:srgbClr val="000000"/>
      </a:dk1>
      <a:lt1>
        <a:srgbClr val="FFFFFF"/>
      </a:lt1>
      <a:dk2>
        <a:srgbClr val="003366"/>
      </a:dk2>
      <a:lt2>
        <a:srgbClr val="C0C0C0"/>
      </a:lt2>
      <a:accent1>
        <a:srgbClr val="229450"/>
      </a:accent1>
      <a:accent2>
        <a:srgbClr val="E3892F"/>
      </a:accent2>
      <a:accent3>
        <a:srgbClr val="FFFFFF"/>
      </a:accent3>
      <a:accent4>
        <a:srgbClr val="000000"/>
      </a:accent4>
      <a:accent5>
        <a:srgbClr val="ABC8B3"/>
      </a:accent5>
      <a:accent6>
        <a:srgbClr val="CE7C2A"/>
      </a:accent6>
      <a:hlink>
        <a:srgbClr val="0099CC"/>
      </a:hlink>
      <a:folHlink>
        <a:srgbClr val="855ADA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229450"/>
        </a:accent1>
        <a:accent2>
          <a:srgbClr val="E3892F"/>
        </a:accent2>
        <a:accent3>
          <a:srgbClr val="FFFFFF"/>
        </a:accent3>
        <a:accent4>
          <a:srgbClr val="000000"/>
        </a:accent4>
        <a:accent5>
          <a:srgbClr val="ABC8B3"/>
        </a:accent5>
        <a:accent6>
          <a:srgbClr val="CE7C2A"/>
        </a:accent6>
        <a:hlink>
          <a:srgbClr val="0099CC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3399"/>
        </a:dk2>
        <a:lt2>
          <a:srgbClr val="C0C0C0"/>
        </a:lt2>
        <a:accent1>
          <a:srgbClr val="865DE3"/>
        </a:accent1>
        <a:accent2>
          <a:srgbClr val="4FB0E1"/>
        </a:accent2>
        <a:accent3>
          <a:srgbClr val="FFFFFF"/>
        </a:accent3>
        <a:accent4>
          <a:srgbClr val="000000"/>
        </a:accent4>
        <a:accent5>
          <a:srgbClr val="C3B6EF"/>
        </a:accent5>
        <a:accent6>
          <a:srgbClr val="479FCC"/>
        </a:accent6>
        <a:hlink>
          <a:srgbClr val="441FCD"/>
        </a:hlink>
        <a:folHlink>
          <a:srgbClr val="AAC8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480048"/>
        </a:dk2>
        <a:lt2>
          <a:srgbClr val="C0C0C0"/>
        </a:lt2>
        <a:accent1>
          <a:srgbClr val="DE791E"/>
        </a:accent1>
        <a:accent2>
          <a:srgbClr val="8386F5"/>
        </a:accent2>
        <a:accent3>
          <a:srgbClr val="FFFFFF"/>
        </a:accent3>
        <a:accent4>
          <a:srgbClr val="000000"/>
        </a:accent4>
        <a:accent5>
          <a:srgbClr val="ECBEAB"/>
        </a:accent5>
        <a:accent6>
          <a:srgbClr val="7679DE"/>
        </a:accent6>
        <a:hlink>
          <a:srgbClr val="009999"/>
        </a:hlink>
        <a:folHlink>
          <a:srgbClr val="66A44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Theme16">
  <a:themeElements>
    <a:clrScheme name="Office Theme 3">
      <a:dk1>
        <a:srgbClr val="000000"/>
      </a:dk1>
      <a:lt1>
        <a:srgbClr val="FFFFFF"/>
      </a:lt1>
      <a:dk2>
        <a:srgbClr val="000066"/>
      </a:dk2>
      <a:lt2>
        <a:srgbClr val="969696"/>
      </a:lt2>
      <a:accent1>
        <a:srgbClr val="6FB4E3"/>
      </a:accent1>
      <a:accent2>
        <a:srgbClr val="5DBDAB"/>
      </a:accent2>
      <a:accent3>
        <a:srgbClr val="FFFFFF"/>
      </a:accent3>
      <a:accent4>
        <a:srgbClr val="000000"/>
      </a:accent4>
      <a:accent5>
        <a:srgbClr val="BBD6EF"/>
      </a:accent5>
      <a:accent6>
        <a:srgbClr val="53AB9B"/>
      </a:accent6>
      <a:hlink>
        <a:srgbClr val="D17FB6"/>
      </a:hlink>
      <a:folHlink>
        <a:srgbClr val="E3981D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65E86"/>
        </a:dk2>
        <a:lt2>
          <a:srgbClr val="969696"/>
        </a:lt2>
        <a:accent1>
          <a:srgbClr val="33C5A9"/>
        </a:accent1>
        <a:accent2>
          <a:srgbClr val="90DE88"/>
        </a:accent2>
        <a:accent3>
          <a:srgbClr val="FFFFFF"/>
        </a:accent3>
        <a:accent4>
          <a:srgbClr val="000000"/>
        </a:accent4>
        <a:accent5>
          <a:srgbClr val="ADDFD1"/>
        </a:accent5>
        <a:accent6>
          <a:srgbClr val="82C97B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37399B"/>
        </a:dk2>
        <a:lt2>
          <a:srgbClr val="C0C0C0"/>
        </a:lt2>
        <a:accent1>
          <a:srgbClr val="699DE9"/>
        </a:accent1>
        <a:accent2>
          <a:srgbClr val="E3663F"/>
        </a:accent2>
        <a:accent3>
          <a:srgbClr val="FFFFFF"/>
        </a:accent3>
        <a:accent4>
          <a:srgbClr val="000000"/>
        </a:accent4>
        <a:accent5>
          <a:srgbClr val="B9CCF2"/>
        </a:accent5>
        <a:accent6>
          <a:srgbClr val="CE5C38"/>
        </a:accent6>
        <a:hlink>
          <a:srgbClr val="7476DC"/>
        </a:hlink>
        <a:folHlink>
          <a:srgbClr val="7FB2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6FB4E3"/>
        </a:accent1>
        <a:accent2>
          <a:srgbClr val="5DBDAB"/>
        </a:accent2>
        <a:accent3>
          <a:srgbClr val="FFFFFF"/>
        </a:accent3>
        <a:accent4>
          <a:srgbClr val="000000"/>
        </a:accent4>
        <a:accent5>
          <a:srgbClr val="BBD6EF"/>
        </a:accent5>
        <a:accent6>
          <a:srgbClr val="53AB9B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Theme10</Template>
  <TotalTime>878</TotalTime>
  <Words>1180</Words>
  <Application>Microsoft Office PowerPoint</Application>
  <PresentationFormat>On-screen Show (4:3)</PresentationFormat>
  <Paragraphs>137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Theme17</vt:lpstr>
      <vt:lpstr>Theme16</vt:lpstr>
      <vt:lpstr>Theme18</vt:lpstr>
      <vt:lpstr>Theme20</vt:lpstr>
      <vt:lpstr>Theme1</vt:lpstr>
      <vt:lpstr>Theme13</vt:lpstr>
      <vt:lpstr>1_Theme16</vt:lpstr>
      <vt:lpstr>Image</vt:lpstr>
      <vt:lpstr>سرطان امعای بزرگ</vt:lpstr>
      <vt:lpstr>اهداف</vt:lpstr>
      <vt:lpstr>اهمیت صحت از نظر اسلام</vt:lpstr>
      <vt:lpstr>اهمیت صحت از نظر اسلام</vt:lpstr>
      <vt:lpstr>سرطان امعای بزرگ چیست؟</vt:lpstr>
      <vt:lpstr>سرطان امعای بزرگ چیست؟</vt:lpstr>
      <vt:lpstr>اعراض سرطان امعای بزرگ چیست؟</vt:lpstr>
      <vt:lpstr>اعراض سرطان امعای بزرگ چیست؟</vt:lpstr>
      <vt:lpstr>کی با خطر سرطان امعاء بزرگ مواجه می باشد؟</vt:lpstr>
      <vt:lpstr>PowerPoint Presentation</vt:lpstr>
      <vt:lpstr>چرا سکریننگ (غربالگری) سرطان امعای بزرگ مهم است؟</vt:lpstr>
      <vt:lpstr>چرا سکریننگ یا غربالگری سرطان امعای بزرگ مهم است؟</vt:lpstr>
      <vt:lpstr>چرا سکریننگ یا غربالگری سرطان امعای بزرگ مهم است؟</vt:lpstr>
      <vt:lpstr>سوالات که در باره معاینه سرطان امعای بزرگ باید پرسید:</vt:lpstr>
      <vt:lpstr>PowerPoint Presentation</vt:lpstr>
      <vt:lpstr>کدام نوع معاینه سکریننگ برای کشف سرطان امعای بزرگ توصیه میگردد؟</vt:lpstr>
      <vt:lpstr>شما چگونه میتوانید که ازین بسته (کیت) برای معاینات مواد غایطه خود در خانه استفاده نمایید؟</vt:lpstr>
      <vt:lpstr>نتایج معاینه FIT چه را نشان میدهد؟</vt:lpstr>
      <vt:lpstr>کولونوسکوپی (Colonoscopy)</vt:lpstr>
      <vt:lpstr>مننه</vt:lpstr>
    </vt:vector>
  </TitlesOfParts>
  <Company>MRT www.Win2Farsi.com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Nervous Tissue</dc:title>
  <dc:creator>Ahmad</dc:creator>
  <cp:lastModifiedBy>Guest</cp:lastModifiedBy>
  <cp:revision>58</cp:revision>
  <dcterms:created xsi:type="dcterms:W3CDTF">2011-06-18T16:47:08Z</dcterms:created>
  <dcterms:modified xsi:type="dcterms:W3CDTF">2015-06-11T22:35:56Z</dcterms:modified>
</cp:coreProperties>
</file>